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Νάντια Κάρκα" initials="ΝΚ" lastIdx="2" clrIdx="0">
    <p:extLst>
      <p:ext uri="{19B8F6BF-5375-455C-9EA6-DF929625EA0E}">
        <p15:presenceInfo xmlns:p15="http://schemas.microsoft.com/office/powerpoint/2012/main" userId="7c8fea18c46c6c2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varScale="1">
        <p:scale>
          <a:sx n="92" d="100"/>
          <a:sy n="92" d="100"/>
        </p:scale>
        <p:origin x="245"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E65C5DAF-E41F-4632-8BA1-097EF8A6EC8F}" type="datetimeFigureOut">
              <a:rPr lang="el-GR" smtClean="0"/>
              <a:t>8/1/2025</a:t>
            </a:fld>
            <a:endParaRPr lang="el-GR"/>
          </a:p>
        </p:txBody>
      </p:sp>
      <p:sp>
        <p:nvSpPr>
          <p:cNvPr id="5" name="Footer Placeholder 4"/>
          <p:cNvSpPr>
            <a:spLocks noGrp="1"/>
          </p:cNvSpPr>
          <p:nvPr>
            <p:ph type="ftr" sz="quarter" idx="11"/>
          </p:nvPr>
        </p:nvSpPr>
        <p:spPr/>
        <p:txBody>
          <a:bodyPr/>
          <a:lstStyle/>
          <a:p>
            <a:endParaRPr lang="el-G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1088873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Τίτλος και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E65C5DAF-E41F-4632-8BA1-097EF8A6EC8F}" type="datetimeFigureOut">
              <a:rPr lang="el-GR" smtClean="0"/>
              <a:t>8/1/2025</a:t>
            </a:fld>
            <a:endParaRPr lang="el-GR"/>
          </a:p>
        </p:txBody>
      </p:sp>
      <p:sp>
        <p:nvSpPr>
          <p:cNvPr id="5" name="Footer Placeholder 4"/>
          <p:cNvSpPr>
            <a:spLocks noGrp="1"/>
          </p:cNvSpPr>
          <p:nvPr>
            <p:ph type="ftr" sz="quarter" idx="11"/>
          </p:nvPr>
        </p:nvSpPr>
        <p:spPr/>
        <p:txBody>
          <a:bodyPr/>
          <a:lstStyle/>
          <a:p>
            <a:endParaRPr lang="el-G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3066078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Εισαγωγικά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l-GR"/>
              <a:t>Κάντε κλικ για να επεξεργαστείτε τον τίτλο υποδείγματος</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a:t>Στυλ κειμένου υποδείγματος</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E65C5DAF-E41F-4632-8BA1-097EF8A6EC8F}" type="datetimeFigureOut">
              <a:rPr lang="el-GR" smtClean="0"/>
              <a:t>8/1/2025</a:t>
            </a:fld>
            <a:endParaRPr lang="el-GR"/>
          </a:p>
        </p:txBody>
      </p:sp>
      <p:sp>
        <p:nvSpPr>
          <p:cNvPr id="5" name="Footer Placeholder 4"/>
          <p:cNvSpPr>
            <a:spLocks noGrp="1"/>
          </p:cNvSpPr>
          <p:nvPr>
            <p:ph type="ftr" sz="quarter" idx="11"/>
          </p:nvPr>
        </p:nvSpPr>
        <p:spPr/>
        <p:txBody>
          <a:bodyPr/>
          <a:lstStyle/>
          <a:p>
            <a:endParaRPr lang="el-G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9965C13-0642-4BF0-89FB-3EDA3C9E7B57}" type="slidenum">
              <a:rPr lang="el-GR" smtClean="0"/>
              <a:t>‹#›</a:t>
            </a:fld>
            <a:endParaRPr lang="el-G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8827572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Κάρτα ονόματος">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l-GR"/>
              <a:t>Κάντε κλικ για να επεξεργαστείτε τον τίτλο υποδείγματος</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l-GR"/>
              <a:t>Στυλ κειμένου υποδείγματος</a:t>
            </a:r>
          </a:p>
        </p:txBody>
      </p:sp>
      <p:sp>
        <p:nvSpPr>
          <p:cNvPr id="5" name="Date Placeholder 4"/>
          <p:cNvSpPr>
            <a:spLocks noGrp="1"/>
          </p:cNvSpPr>
          <p:nvPr>
            <p:ph type="dt" sz="half" idx="10"/>
          </p:nvPr>
        </p:nvSpPr>
        <p:spPr/>
        <p:txBody>
          <a:bodyPr/>
          <a:lstStyle/>
          <a:p>
            <a:fld id="{E65C5DAF-E41F-4632-8BA1-097EF8A6EC8F}" type="datetimeFigureOut">
              <a:rPr lang="el-GR" smtClean="0"/>
              <a:t>8/1/2025</a:t>
            </a:fld>
            <a:endParaRPr lang="el-GR"/>
          </a:p>
        </p:txBody>
      </p:sp>
      <p:sp>
        <p:nvSpPr>
          <p:cNvPr id="6" name="Footer Placeholder 5"/>
          <p:cNvSpPr>
            <a:spLocks noGrp="1"/>
          </p:cNvSpPr>
          <p:nvPr>
            <p:ph type="ftr" sz="quarter" idx="11"/>
          </p:nvPr>
        </p:nvSpPr>
        <p:spPr/>
        <p:txBody>
          <a:bodyPr/>
          <a:lstStyle/>
          <a:p>
            <a:endParaRPr lang="el-G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3721760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Κάρτα ονόματος με φράση">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l-GR"/>
              <a:t>Κάντε κλικ για να επεξεργαστείτε τον τίτλο υποδείγματος</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a:t>Στυλ κειμένου υποδείγματος</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l-GR"/>
              <a:t>Στυλ κειμένου υποδείγματος</a:t>
            </a:r>
          </a:p>
        </p:txBody>
      </p:sp>
      <p:sp>
        <p:nvSpPr>
          <p:cNvPr id="5" name="Date Placeholder 4"/>
          <p:cNvSpPr>
            <a:spLocks noGrp="1"/>
          </p:cNvSpPr>
          <p:nvPr>
            <p:ph type="dt" sz="half" idx="10"/>
          </p:nvPr>
        </p:nvSpPr>
        <p:spPr/>
        <p:txBody>
          <a:bodyPr/>
          <a:lstStyle/>
          <a:p>
            <a:fld id="{E65C5DAF-E41F-4632-8BA1-097EF8A6EC8F}" type="datetimeFigureOut">
              <a:rPr lang="el-GR" smtClean="0"/>
              <a:t>8/1/2025</a:t>
            </a:fld>
            <a:endParaRPr lang="el-GR"/>
          </a:p>
        </p:txBody>
      </p:sp>
      <p:sp>
        <p:nvSpPr>
          <p:cNvPr id="6" name="Footer Placeholder 5"/>
          <p:cNvSpPr>
            <a:spLocks noGrp="1"/>
          </p:cNvSpPr>
          <p:nvPr>
            <p:ph type="ftr" sz="quarter" idx="11"/>
          </p:nvPr>
        </p:nvSpPr>
        <p:spPr/>
        <p:txBody>
          <a:bodyPr/>
          <a:lstStyle/>
          <a:p>
            <a:endParaRPr lang="el-G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965C13-0642-4BF0-89FB-3EDA3C9E7B57}" type="slidenum">
              <a:rPr lang="el-GR" smtClean="0"/>
              <a:t>‹#›</a:t>
            </a:fld>
            <a:endParaRPr lang="el-G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835310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ή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l-GR"/>
              <a:t>Κάντε κλικ για να επεξεργαστείτε τον τίτλο υποδείγματος</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a:t>Στυλ κειμένου υποδείγματος</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l-GR"/>
              <a:t>Στυλ κειμένου υποδείγματος</a:t>
            </a:r>
          </a:p>
        </p:txBody>
      </p:sp>
      <p:sp>
        <p:nvSpPr>
          <p:cNvPr id="5" name="Date Placeholder 4"/>
          <p:cNvSpPr>
            <a:spLocks noGrp="1"/>
          </p:cNvSpPr>
          <p:nvPr>
            <p:ph type="dt" sz="half" idx="10"/>
          </p:nvPr>
        </p:nvSpPr>
        <p:spPr/>
        <p:txBody>
          <a:bodyPr/>
          <a:lstStyle/>
          <a:p>
            <a:fld id="{E65C5DAF-E41F-4632-8BA1-097EF8A6EC8F}" type="datetimeFigureOut">
              <a:rPr lang="el-GR" smtClean="0"/>
              <a:t>8/1/2025</a:t>
            </a:fld>
            <a:endParaRPr lang="el-GR"/>
          </a:p>
        </p:txBody>
      </p:sp>
      <p:sp>
        <p:nvSpPr>
          <p:cNvPr id="6" name="Footer Placeholder 5"/>
          <p:cNvSpPr>
            <a:spLocks noGrp="1"/>
          </p:cNvSpPr>
          <p:nvPr>
            <p:ph type="ftr" sz="quarter" idx="11"/>
          </p:nvPr>
        </p:nvSpPr>
        <p:spPr/>
        <p:txBody>
          <a:bodyPr/>
          <a:lstStyle/>
          <a:p>
            <a:endParaRPr lang="el-G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2400653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ancho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E65C5DAF-E41F-4632-8BA1-097EF8A6EC8F}" type="datetimeFigureOut">
              <a:rPr lang="el-GR" smtClean="0"/>
              <a:t>8/1/2025</a:t>
            </a:fld>
            <a:endParaRPr lang="el-GR"/>
          </a:p>
        </p:txBody>
      </p:sp>
      <p:sp>
        <p:nvSpPr>
          <p:cNvPr id="5" name="Footer Placeholder 4"/>
          <p:cNvSpPr>
            <a:spLocks noGrp="1"/>
          </p:cNvSpPr>
          <p:nvPr>
            <p:ph type="ftr" sz="quarter" idx="11"/>
          </p:nvPr>
        </p:nvSpPr>
        <p:spPr/>
        <p:txBody>
          <a:bodyPr/>
          <a:lstStyle/>
          <a:p>
            <a:endParaRPr lang="el-G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707704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E65C5DAF-E41F-4632-8BA1-097EF8A6EC8F}" type="datetimeFigureOut">
              <a:rPr lang="el-GR" smtClean="0"/>
              <a:t>8/1/2025</a:t>
            </a:fld>
            <a:endParaRPr lang="el-GR"/>
          </a:p>
        </p:txBody>
      </p:sp>
      <p:sp>
        <p:nvSpPr>
          <p:cNvPr id="5" name="Footer Placeholder 4"/>
          <p:cNvSpPr>
            <a:spLocks noGrp="1"/>
          </p:cNvSpPr>
          <p:nvPr>
            <p:ph type="ftr" sz="quarter" idx="11"/>
          </p:nvPr>
        </p:nvSpPr>
        <p:spPr/>
        <p:txBody>
          <a:bodyPr/>
          <a:lstStyle/>
          <a:p>
            <a:endParaRPr lang="el-G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83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E65C5DAF-E41F-4632-8BA1-097EF8A6EC8F}" type="datetimeFigureOut">
              <a:rPr lang="el-GR" smtClean="0"/>
              <a:t>8/1/2025</a:t>
            </a:fld>
            <a:endParaRPr lang="el-GR"/>
          </a:p>
        </p:txBody>
      </p:sp>
      <p:sp>
        <p:nvSpPr>
          <p:cNvPr id="5" name="Footer Placeholder 4"/>
          <p:cNvSpPr>
            <a:spLocks noGrp="1"/>
          </p:cNvSpPr>
          <p:nvPr>
            <p:ph type="ftr" sz="quarter" idx="11"/>
          </p:nvPr>
        </p:nvSpPr>
        <p:spPr/>
        <p:txBody>
          <a:bodyPr/>
          <a:lstStyle/>
          <a:p>
            <a:endParaRPr lang="el-G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1752288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E65C5DAF-E41F-4632-8BA1-097EF8A6EC8F}" type="datetimeFigureOut">
              <a:rPr lang="el-GR" smtClean="0"/>
              <a:t>8/1/2025</a:t>
            </a:fld>
            <a:endParaRPr lang="el-GR"/>
          </a:p>
        </p:txBody>
      </p:sp>
      <p:sp>
        <p:nvSpPr>
          <p:cNvPr id="5" name="Footer Placeholder 4"/>
          <p:cNvSpPr>
            <a:spLocks noGrp="1"/>
          </p:cNvSpPr>
          <p:nvPr>
            <p:ph type="ftr" sz="quarter" idx="11"/>
          </p:nvPr>
        </p:nvSpPr>
        <p:spPr/>
        <p:txBody>
          <a:bodyPr/>
          <a:lstStyle/>
          <a:p>
            <a:endParaRPr lang="el-G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2388729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E65C5DAF-E41F-4632-8BA1-097EF8A6EC8F}" type="datetimeFigureOut">
              <a:rPr lang="el-GR" smtClean="0"/>
              <a:t>8/1/2025</a:t>
            </a:fld>
            <a:endParaRPr lang="el-GR"/>
          </a:p>
        </p:txBody>
      </p:sp>
      <p:sp>
        <p:nvSpPr>
          <p:cNvPr id="6" name="Footer Placeholder 5"/>
          <p:cNvSpPr>
            <a:spLocks noGrp="1"/>
          </p:cNvSpPr>
          <p:nvPr>
            <p:ph type="ftr" sz="quarter" idx="11"/>
          </p:nvPr>
        </p:nvSpPr>
        <p:spPr/>
        <p:txBody>
          <a:bodyPr/>
          <a:lstStyle/>
          <a:p>
            <a:endParaRPr lang="el-G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4220171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E65C5DAF-E41F-4632-8BA1-097EF8A6EC8F}" type="datetimeFigureOut">
              <a:rPr lang="el-GR" smtClean="0"/>
              <a:t>8/1/2025</a:t>
            </a:fld>
            <a:endParaRPr lang="el-GR"/>
          </a:p>
        </p:txBody>
      </p:sp>
      <p:sp>
        <p:nvSpPr>
          <p:cNvPr id="8" name="Footer Placeholder 7"/>
          <p:cNvSpPr>
            <a:spLocks noGrp="1"/>
          </p:cNvSpPr>
          <p:nvPr>
            <p:ph type="ftr" sz="quarter" idx="11"/>
          </p:nvPr>
        </p:nvSpPr>
        <p:spPr/>
        <p:txBody>
          <a:bodyPr/>
          <a:lstStyle/>
          <a:p>
            <a:endParaRPr lang="el-G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297871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E65C5DAF-E41F-4632-8BA1-097EF8A6EC8F}" type="datetimeFigureOut">
              <a:rPr lang="el-GR" smtClean="0"/>
              <a:t>8/1/2025</a:t>
            </a:fld>
            <a:endParaRPr lang="el-GR"/>
          </a:p>
        </p:txBody>
      </p:sp>
      <p:sp>
        <p:nvSpPr>
          <p:cNvPr id="4" name="Footer Placeholder 3"/>
          <p:cNvSpPr>
            <a:spLocks noGrp="1"/>
          </p:cNvSpPr>
          <p:nvPr>
            <p:ph type="ftr" sz="quarter" idx="11"/>
          </p:nvPr>
        </p:nvSpPr>
        <p:spPr/>
        <p:txBody>
          <a:bodyPr/>
          <a:lstStyle/>
          <a:p>
            <a:endParaRPr lang="el-G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1271945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5C5DAF-E41F-4632-8BA1-097EF8A6EC8F}" type="datetimeFigureOut">
              <a:rPr lang="el-GR" smtClean="0"/>
              <a:t>8/1/2025</a:t>
            </a:fld>
            <a:endParaRPr lang="el-GR"/>
          </a:p>
        </p:txBody>
      </p:sp>
      <p:sp>
        <p:nvSpPr>
          <p:cNvPr id="3" name="Footer Placeholder 2"/>
          <p:cNvSpPr>
            <a:spLocks noGrp="1"/>
          </p:cNvSpPr>
          <p:nvPr>
            <p:ph type="ftr" sz="quarter" idx="11"/>
          </p:nvPr>
        </p:nvSpPr>
        <p:spPr/>
        <p:txBody>
          <a:bodyPr/>
          <a:lstStyle/>
          <a:p>
            <a:endParaRPr lang="el-G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2332965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E65C5DAF-E41F-4632-8BA1-097EF8A6EC8F}" type="datetimeFigureOut">
              <a:rPr lang="el-GR" smtClean="0"/>
              <a:t>8/1/2025</a:t>
            </a:fld>
            <a:endParaRPr lang="el-GR"/>
          </a:p>
        </p:txBody>
      </p:sp>
      <p:sp>
        <p:nvSpPr>
          <p:cNvPr id="6" name="Footer Placeholder 5"/>
          <p:cNvSpPr>
            <a:spLocks noGrp="1"/>
          </p:cNvSpPr>
          <p:nvPr>
            <p:ph type="ftr" sz="quarter" idx="11"/>
          </p:nvPr>
        </p:nvSpPr>
        <p:spPr/>
        <p:txBody>
          <a:bodyPr/>
          <a:lstStyle/>
          <a:p>
            <a:endParaRPr lang="el-G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930639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E65C5DAF-E41F-4632-8BA1-097EF8A6EC8F}" type="datetimeFigureOut">
              <a:rPr lang="el-GR" smtClean="0"/>
              <a:t>8/1/2025</a:t>
            </a:fld>
            <a:endParaRPr lang="el-GR"/>
          </a:p>
        </p:txBody>
      </p:sp>
      <p:sp>
        <p:nvSpPr>
          <p:cNvPr id="6" name="Footer Placeholder 5"/>
          <p:cNvSpPr>
            <a:spLocks noGrp="1"/>
          </p:cNvSpPr>
          <p:nvPr>
            <p:ph type="ftr" sz="quarter" idx="11"/>
          </p:nvPr>
        </p:nvSpPr>
        <p:spPr/>
        <p:txBody>
          <a:bodyPr/>
          <a:lstStyle/>
          <a:p>
            <a:endParaRPr lang="el-G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965C13-0642-4BF0-89FB-3EDA3C9E7B57}" type="slidenum">
              <a:rPr lang="el-GR" smtClean="0"/>
              <a:t>‹#›</a:t>
            </a:fld>
            <a:endParaRPr lang="el-GR"/>
          </a:p>
        </p:txBody>
      </p:sp>
    </p:spTree>
    <p:extLst>
      <p:ext uri="{BB962C8B-B14F-4D97-AF65-F5344CB8AC3E}">
        <p14:creationId xmlns:p14="http://schemas.microsoft.com/office/powerpoint/2010/main" val="1057750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65C5DAF-E41F-4632-8BA1-097EF8A6EC8F}" type="datetimeFigureOut">
              <a:rPr lang="el-GR" smtClean="0"/>
              <a:t>8/1/2025</a:t>
            </a:fld>
            <a:endParaRPr lang="el-G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59965C13-0642-4BF0-89FB-3EDA3C9E7B57}" type="slidenum">
              <a:rPr lang="el-GR" smtClean="0"/>
              <a:t>‹#›</a:t>
            </a:fld>
            <a:endParaRPr lang="el-GR"/>
          </a:p>
        </p:txBody>
      </p:sp>
    </p:spTree>
    <p:extLst>
      <p:ext uri="{BB962C8B-B14F-4D97-AF65-F5344CB8AC3E}">
        <p14:creationId xmlns:p14="http://schemas.microsoft.com/office/powerpoint/2010/main" val="120748874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larocheposay.gr/article/atopikh-dermatitida-mia-pathisi-ths-kshrhs-epidermidas" TargetMode="External"/><Relationship Id="rId3" Type="http://schemas.openxmlformats.org/officeDocument/2006/relationships/hyperlink" Target="https://psoriasis.myderma.info/ti-einai-psoriasi" TargetMode="External"/><Relationship Id="rId7" Type="http://schemas.openxmlformats.org/officeDocument/2006/relationships/hyperlink" Target="https://athenscitymed.gr/kliniki-dermatologia/therpaeia-akmhs" TargetMode="External"/><Relationship Id="rId2" Type="http://schemas.openxmlformats.org/officeDocument/2006/relationships/hyperlink" Target="https://pubmed.ncbi.nlm.nih.gov/26025581/" TargetMode="External"/><Relationship Id="rId1" Type="http://schemas.openxmlformats.org/officeDocument/2006/relationships/slideLayout" Target="../slideLayouts/slideLayout2.xml"/><Relationship Id="rId6" Type="http://schemas.openxmlformats.org/officeDocument/2006/relationships/hyperlink" Target="https://dermadvance.gr/akmi/?gad_source=1&amp;gclid=CjwKCAiAhP67BhAVEiwA2E_9gytktjHFYVmeIapiHczGuMKduk5eXOhr4ioOUGd6FExklFY9ZWp1bhoCvoYQAvD_BwE" TargetMode="External"/><Relationship Id="rId5" Type="http://schemas.openxmlformats.org/officeDocument/2006/relationships/hyperlink" Target="https://www.larocheposay.gr/akmh" TargetMode="External"/><Relationship Id="rId4" Type="http://schemas.openxmlformats.org/officeDocument/2006/relationships/hyperlink" Target="https://www.iaso.gr/medical-directory/details/medical/2024/10/24/psoriasi-symptomata-aitia-kai-therapeia?gad_source=1&amp;gclid=Cj0KCQiA4fi7BhC5ARIsAEV1YibCLrs0TrvN1h-cJ9f4r-Dzj3f-8G42vQ9QOvAeyn7YLl4zdIufJ0waAk5PEALw_wcB" TargetMode="External"/><Relationship Id="rId9" Type="http://schemas.openxmlformats.org/officeDocument/2006/relationships/hyperlink" Target="https://dermadvance.gr/atopiki-dermatitida-ekzema/"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FEC4B97-B86B-E8A4-8D98-E29203EADF46}"/>
              </a:ext>
            </a:extLst>
          </p:cNvPr>
          <p:cNvSpPr>
            <a:spLocks noGrp="1"/>
          </p:cNvSpPr>
          <p:nvPr>
            <p:ph type="ctrTitle"/>
          </p:nvPr>
        </p:nvSpPr>
        <p:spPr>
          <a:xfrm>
            <a:off x="2005245" y="182914"/>
            <a:ext cx="8915399" cy="2961769"/>
          </a:xfrm>
        </p:spPr>
        <p:txBody>
          <a:bodyPr>
            <a:noAutofit/>
          </a:bodyPr>
          <a:lstStyle/>
          <a:p>
            <a:pPr marL="342900" lvl="0" indent="-342900" algn="ctr">
              <a:lnSpc>
                <a:spcPct val="107000"/>
              </a:lnSpc>
              <a:spcAft>
                <a:spcPts val="800"/>
              </a:spcAft>
            </a:pPr>
            <a:r>
              <a:rPr lang="el-GR" dirty="0"/>
              <a:t>ΟΙ ΨΥΧΙΚΕΣ ΑΣΘΕΝΕΙΕΣ ΚΑΙ ΨΩΡΙΑΣΗ, ΑΚΜΗ ΚΑΙ ΑΤΟΠΙΚΗ ΔΕΡΜΑΤΙΤΙΔΑ</a:t>
            </a:r>
          </a:p>
        </p:txBody>
      </p:sp>
      <p:sp>
        <p:nvSpPr>
          <p:cNvPr id="3" name="Υπότιτλος 2">
            <a:extLst>
              <a:ext uri="{FF2B5EF4-FFF2-40B4-BE49-F238E27FC236}">
                <a16:creationId xmlns:a16="http://schemas.microsoft.com/office/drawing/2014/main" id="{987A6D86-FDAC-0CF8-1D7D-AACCA2872ABB}"/>
              </a:ext>
            </a:extLst>
          </p:cNvPr>
          <p:cNvSpPr>
            <a:spLocks noGrp="1"/>
          </p:cNvSpPr>
          <p:nvPr>
            <p:ph type="subTitle" idx="1"/>
          </p:nvPr>
        </p:nvSpPr>
        <p:spPr>
          <a:xfrm>
            <a:off x="6462945" y="8821521"/>
            <a:ext cx="2905610" cy="213369"/>
          </a:xfrm>
        </p:spPr>
        <p:txBody>
          <a:bodyPr>
            <a:normAutofit fontScale="55000" lnSpcReduction="20000"/>
          </a:bodyPr>
          <a:lstStyle/>
          <a:p>
            <a:endParaRPr lang="el-GR" dirty="0"/>
          </a:p>
        </p:txBody>
      </p:sp>
      <p:pic>
        <p:nvPicPr>
          <p:cNvPr id="1026" name="Picture 2">
            <a:extLst>
              <a:ext uri="{FF2B5EF4-FFF2-40B4-BE49-F238E27FC236}">
                <a16:creationId xmlns:a16="http://schemas.microsoft.com/office/drawing/2014/main" id="{F6304364-B573-0EC4-5853-7D19D598ED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4384" y="3583159"/>
            <a:ext cx="4477122" cy="251838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A39DC3A-8CB5-0F2F-E7DA-D1A1CF5056BC}"/>
              </a:ext>
            </a:extLst>
          </p:cNvPr>
          <p:cNvSpPr txBox="1"/>
          <p:nvPr/>
        </p:nvSpPr>
        <p:spPr>
          <a:xfrm>
            <a:off x="9368555" y="5732208"/>
            <a:ext cx="2527069" cy="369332"/>
          </a:xfrm>
          <a:prstGeom prst="rect">
            <a:avLst/>
          </a:prstGeom>
          <a:noFill/>
        </p:spPr>
        <p:txBody>
          <a:bodyPr wrap="square" rtlCol="0">
            <a:spAutoFit/>
          </a:bodyPr>
          <a:lstStyle/>
          <a:p>
            <a:r>
              <a:rPr lang="el-GR" dirty="0"/>
              <a:t>ΚΩΝΣΤΑΝΤΙΝΑ ΚΑΡΚΑ</a:t>
            </a:r>
          </a:p>
        </p:txBody>
      </p:sp>
      <p:pic>
        <p:nvPicPr>
          <p:cNvPr id="6" name="Εικόνα 5">
            <a:extLst>
              <a:ext uri="{FF2B5EF4-FFF2-40B4-BE49-F238E27FC236}">
                <a16:creationId xmlns:a16="http://schemas.microsoft.com/office/drawing/2014/main" id="{5B581FC5-FA91-F510-CC9F-B6D0D18A16DC}"/>
              </a:ext>
            </a:extLst>
          </p:cNvPr>
          <p:cNvPicPr>
            <a:picLocks noChangeAspect="1"/>
          </p:cNvPicPr>
          <p:nvPr/>
        </p:nvPicPr>
        <p:blipFill>
          <a:blip r:embed="rId3"/>
          <a:stretch>
            <a:fillRect/>
          </a:stretch>
        </p:blipFill>
        <p:spPr>
          <a:xfrm>
            <a:off x="4224384" y="6162779"/>
            <a:ext cx="5048596" cy="268224"/>
          </a:xfrm>
          <a:prstGeom prst="rect">
            <a:avLst/>
          </a:prstGeom>
        </p:spPr>
      </p:pic>
    </p:spTree>
    <p:extLst>
      <p:ext uri="{BB962C8B-B14F-4D97-AF65-F5344CB8AC3E}">
        <p14:creationId xmlns:p14="http://schemas.microsoft.com/office/powerpoint/2010/main" val="470913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8BFE405-7BE9-DC65-05CB-144DF33BFB5F}"/>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B0256792-8C7E-86E5-3E6F-F70E172BF8D6}"/>
              </a:ext>
            </a:extLst>
          </p:cNvPr>
          <p:cNvSpPr>
            <a:spLocks noGrp="1"/>
          </p:cNvSpPr>
          <p:nvPr>
            <p:ph idx="1"/>
          </p:nvPr>
        </p:nvSpPr>
        <p:spPr>
          <a:xfrm>
            <a:off x="1641561" y="329737"/>
            <a:ext cx="10071071" cy="6287194"/>
          </a:xfrm>
        </p:spPr>
        <p:txBody>
          <a:bodyPr>
            <a:normAutofit lnSpcReduction="10000"/>
          </a:bodyPr>
          <a:lstStyle/>
          <a:p>
            <a:pPr>
              <a:buFont typeface="Wingdings" panose="05000000000000000000" pitchFamily="2" charset="2"/>
              <a:buChar char="Ø"/>
            </a:pPr>
            <a:r>
              <a:rPr lang="el-GR" sz="2400" b="1" u="sng" dirty="0">
                <a:solidFill>
                  <a:schemeClr val="tx1"/>
                </a:solidFill>
              </a:rPr>
              <a:t>ΤΥΠΟΙ ΑΚΜΗΣ</a:t>
            </a:r>
          </a:p>
          <a:p>
            <a:pPr>
              <a:buFont typeface="Arial" panose="020B0604020202020204" pitchFamily="34" charset="0"/>
              <a:buChar char="•"/>
            </a:pPr>
            <a:r>
              <a:rPr lang="el-GR" sz="2000" i="1" u="sng" dirty="0">
                <a:solidFill>
                  <a:schemeClr val="tx1"/>
                </a:solidFill>
                <a:latin typeface="Aptos" panose="020B0004020202020204" pitchFamily="34" charset="0"/>
              </a:rPr>
              <a:t>Κοινή ακμή</a:t>
            </a:r>
            <a:r>
              <a:rPr lang="en-GB" sz="2000" dirty="0">
                <a:solidFill>
                  <a:schemeClr val="tx1"/>
                </a:solidFill>
                <a:latin typeface="Aptos" panose="020B0004020202020204" pitchFamily="34" charset="0"/>
              </a:rPr>
              <a:t> :</a:t>
            </a:r>
            <a:r>
              <a:rPr lang="el-GR" sz="2000" dirty="0">
                <a:solidFill>
                  <a:schemeClr val="tx1"/>
                </a:solidFill>
                <a:latin typeface="Aptos" panose="020B0004020202020204" pitchFamily="34" charset="0"/>
              </a:rPr>
              <a:t> ο πιο συνήθης τύπος ακμής, εμφανίζεται στο πρόσωπο, την πλάτη, τους ώμους και τα οπίσθια, αρχικά μπορεί να είναι ήπια, αλλά υπάρχει ενδεχόμενο να εξελιχθεί γρήγορα σε πιο σοβαρές μορφές.</a:t>
            </a:r>
          </a:p>
          <a:p>
            <a:pPr>
              <a:buFont typeface="Arial" panose="020B0604020202020204" pitchFamily="34" charset="0"/>
              <a:buChar char="•"/>
            </a:pPr>
            <a:endParaRPr lang="el-GR" sz="2000" dirty="0">
              <a:solidFill>
                <a:schemeClr val="tx1"/>
              </a:solidFill>
              <a:latin typeface="Aptos" panose="020B0004020202020204" pitchFamily="34" charset="0"/>
            </a:endParaRPr>
          </a:p>
          <a:p>
            <a:pPr>
              <a:buFont typeface="Arial" panose="020B0604020202020204" pitchFamily="34" charset="0"/>
              <a:buChar char="•"/>
            </a:pPr>
            <a:r>
              <a:rPr lang="el-GR" sz="2000" i="1" u="sng" dirty="0">
                <a:solidFill>
                  <a:schemeClr val="tx1"/>
                </a:solidFill>
                <a:latin typeface="Aptos" panose="020B0004020202020204" pitchFamily="34" charset="0"/>
              </a:rPr>
              <a:t>Φαγεσωρική ακμή </a:t>
            </a:r>
            <a:r>
              <a:rPr lang="en-GB" sz="2000" dirty="0">
                <a:solidFill>
                  <a:schemeClr val="tx1"/>
                </a:solidFill>
                <a:latin typeface="Aptos" panose="020B0004020202020204" pitchFamily="34" charset="0"/>
              </a:rPr>
              <a:t>:</a:t>
            </a:r>
            <a:r>
              <a:rPr lang="el-GR" sz="2000" dirty="0">
                <a:solidFill>
                  <a:schemeClr val="tx1"/>
                </a:solidFill>
                <a:latin typeface="Aptos" panose="020B0004020202020204" pitchFamily="34" charset="0"/>
              </a:rPr>
              <a:t> αντί για σπυράκια με φλεγμονή παρουσιάζονται εξογκώματα, μαύρα στίγματα και άσπρα σπυράκια, εμφανίζεται σε οποιοδήποτε σημείο του προσώπου ή του σώματος, ήπια έως αρκετά σοβαρή.</a:t>
            </a:r>
          </a:p>
          <a:p>
            <a:pPr>
              <a:buFont typeface="Arial" panose="020B0604020202020204" pitchFamily="34" charset="0"/>
              <a:buChar char="•"/>
            </a:pPr>
            <a:endParaRPr lang="el-GR" sz="2000" dirty="0">
              <a:solidFill>
                <a:schemeClr val="tx1"/>
              </a:solidFill>
              <a:latin typeface="Aptos" panose="020B0004020202020204" pitchFamily="34" charset="0"/>
            </a:endParaRPr>
          </a:p>
          <a:p>
            <a:pPr>
              <a:buFont typeface="Arial" panose="020B0604020202020204" pitchFamily="34" charset="0"/>
              <a:buChar char="•"/>
            </a:pPr>
            <a:r>
              <a:rPr lang="el-GR" sz="2000" i="1" u="sng" dirty="0">
                <a:solidFill>
                  <a:schemeClr val="tx1"/>
                </a:solidFill>
                <a:latin typeface="Aptos" panose="020B0004020202020204" pitchFamily="34" charset="0"/>
              </a:rPr>
              <a:t>Κυστική ακμή</a:t>
            </a:r>
            <a:r>
              <a:rPr lang="en-GB" sz="2000" i="1" u="sng" dirty="0">
                <a:solidFill>
                  <a:schemeClr val="tx1"/>
                </a:solidFill>
                <a:latin typeface="Aptos" panose="020B0004020202020204" pitchFamily="34" charset="0"/>
              </a:rPr>
              <a:t> </a:t>
            </a:r>
            <a:r>
              <a:rPr lang="en-GB" sz="2000" dirty="0">
                <a:solidFill>
                  <a:schemeClr val="tx1"/>
                </a:solidFill>
                <a:latin typeface="Aptos" panose="020B0004020202020204" pitchFamily="34" charset="0"/>
              </a:rPr>
              <a:t>:</a:t>
            </a:r>
            <a:r>
              <a:rPr lang="el-GR" sz="2000" dirty="0">
                <a:solidFill>
                  <a:schemeClr val="tx1"/>
                </a:solidFill>
                <a:latin typeface="Aptos" panose="020B0004020202020204" pitchFamily="34" charset="0"/>
              </a:rPr>
              <a:t> η πιο σοβαρή μορφή της κοινής ακμής, σημαντική φλεγμονή, μεγάλες και επώδυνες κηλίδες ή κύστες.</a:t>
            </a:r>
          </a:p>
          <a:p>
            <a:pPr>
              <a:buFont typeface="Arial" panose="020B0604020202020204" pitchFamily="34" charset="0"/>
              <a:buChar char="•"/>
            </a:pPr>
            <a:endParaRPr lang="el-GR" sz="2000" dirty="0">
              <a:solidFill>
                <a:schemeClr val="tx1"/>
              </a:solidFill>
              <a:latin typeface="Aptos" panose="020B0004020202020204" pitchFamily="34" charset="0"/>
            </a:endParaRPr>
          </a:p>
          <a:p>
            <a:pPr>
              <a:buFont typeface="Arial" panose="020B0604020202020204" pitchFamily="34" charset="0"/>
              <a:buChar char="•"/>
            </a:pPr>
            <a:r>
              <a:rPr lang="el-GR" sz="2000" i="1" u="sng" dirty="0">
                <a:solidFill>
                  <a:schemeClr val="tx1"/>
                </a:solidFill>
                <a:latin typeface="Aptos" panose="020B0004020202020204" pitchFamily="34" charset="0"/>
              </a:rPr>
              <a:t>Οζώδης ακμή</a:t>
            </a:r>
            <a:r>
              <a:rPr lang="en-GB" sz="2000" i="1" u="sng" dirty="0">
                <a:solidFill>
                  <a:schemeClr val="tx1"/>
                </a:solidFill>
                <a:latin typeface="Aptos" panose="020B0004020202020204" pitchFamily="34" charset="0"/>
              </a:rPr>
              <a:t> </a:t>
            </a:r>
            <a:r>
              <a:rPr lang="en-GB" sz="2000" dirty="0">
                <a:solidFill>
                  <a:schemeClr val="tx1"/>
                </a:solidFill>
                <a:latin typeface="Aptos" panose="020B0004020202020204" pitchFamily="34" charset="0"/>
              </a:rPr>
              <a:t>:</a:t>
            </a:r>
            <a:r>
              <a:rPr lang="el-GR" sz="2000" dirty="0">
                <a:solidFill>
                  <a:schemeClr val="tx1"/>
                </a:solidFill>
                <a:latin typeface="Aptos" panose="020B0004020202020204" pitchFamily="34" charset="0"/>
              </a:rPr>
              <a:t>  εμφανίζονται μεγάλες, σκληρές και βαθιές κηλίδες (οζίδια), οι ασθενείς χρειάζονται κάποιο συνταγογραφούμενο φάρμακο για την αντιμετώπιση της ακμής.</a:t>
            </a:r>
          </a:p>
          <a:p>
            <a:pPr>
              <a:buFont typeface="Arial" panose="020B0604020202020204" pitchFamily="34" charset="0"/>
              <a:buChar char="•"/>
            </a:pPr>
            <a:endParaRPr lang="el-GR" sz="2000" dirty="0">
              <a:solidFill>
                <a:schemeClr val="tx1"/>
              </a:solidFill>
              <a:latin typeface="Aptos" panose="020B0004020202020204" pitchFamily="34" charset="0"/>
            </a:endParaRPr>
          </a:p>
          <a:p>
            <a:pPr>
              <a:buFont typeface="Arial" panose="020B0604020202020204" pitchFamily="34" charset="0"/>
              <a:buChar char="•"/>
            </a:pPr>
            <a:r>
              <a:rPr lang="el-GR" sz="2000" i="1" u="sng" dirty="0">
                <a:solidFill>
                  <a:schemeClr val="tx1"/>
                </a:solidFill>
                <a:latin typeface="Aptos" panose="020B0004020202020204" pitchFamily="34" charset="0"/>
              </a:rPr>
              <a:t>Μηχανική ακμή </a:t>
            </a:r>
            <a:r>
              <a:rPr lang="en-GB" sz="2000" dirty="0">
                <a:solidFill>
                  <a:schemeClr val="tx1"/>
                </a:solidFill>
                <a:latin typeface="Aptos" panose="020B0004020202020204" pitchFamily="34" charset="0"/>
              </a:rPr>
              <a:t>:</a:t>
            </a:r>
            <a:r>
              <a:rPr lang="el-GR" sz="2000" dirty="0">
                <a:solidFill>
                  <a:schemeClr val="tx1"/>
                </a:solidFill>
                <a:latin typeface="Aptos" panose="020B0004020202020204" pitchFamily="34" charset="0"/>
              </a:rPr>
              <a:t> προκαλείται όταν υπάρχει υπερβολική θερμότητα ή/και ασκείται υπερβολική πίεση ή τριβή στο δέρμα, συνήθως εμφανίζεται στο σώμα αλλά μπορεί να παρουσιαστεί και στο πρόσωπο. </a:t>
            </a:r>
          </a:p>
        </p:txBody>
      </p:sp>
    </p:spTree>
    <p:extLst>
      <p:ext uri="{BB962C8B-B14F-4D97-AF65-F5344CB8AC3E}">
        <p14:creationId xmlns:p14="http://schemas.microsoft.com/office/powerpoint/2010/main" val="4264300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8CE6BCF-8401-0574-7E06-778DCC4775C0}"/>
              </a:ext>
            </a:extLst>
          </p:cNvPr>
          <p:cNvSpPr>
            <a:spLocks noGrp="1"/>
          </p:cNvSpPr>
          <p:nvPr>
            <p:ph type="title"/>
          </p:nvPr>
        </p:nvSpPr>
        <p:spPr/>
        <p:txBody>
          <a:bodyPr/>
          <a:lstStyle/>
          <a:p>
            <a:endParaRPr lang="el-GR" dirty="0"/>
          </a:p>
        </p:txBody>
      </p:sp>
      <p:sp>
        <p:nvSpPr>
          <p:cNvPr id="3" name="Θέση περιεχομένου 2">
            <a:extLst>
              <a:ext uri="{FF2B5EF4-FFF2-40B4-BE49-F238E27FC236}">
                <a16:creationId xmlns:a16="http://schemas.microsoft.com/office/drawing/2014/main" id="{0883DB1A-FCA1-06BB-EB7C-732ED2B75AE2}"/>
              </a:ext>
            </a:extLst>
          </p:cNvPr>
          <p:cNvSpPr>
            <a:spLocks noGrp="1"/>
          </p:cNvSpPr>
          <p:nvPr>
            <p:ph idx="1"/>
          </p:nvPr>
        </p:nvSpPr>
        <p:spPr>
          <a:xfrm>
            <a:off x="1649873" y="245226"/>
            <a:ext cx="10378643" cy="6521333"/>
          </a:xfrm>
        </p:spPr>
        <p:txBody>
          <a:bodyPr>
            <a:normAutofit/>
          </a:bodyPr>
          <a:lstStyle/>
          <a:p>
            <a:pPr>
              <a:buFont typeface="Wingdings" panose="05000000000000000000" pitchFamily="2" charset="2"/>
              <a:buChar char="Ø"/>
            </a:pPr>
            <a:r>
              <a:rPr lang="el-GR" sz="2400" b="1" u="sng" dirty="0">
                <a:solidFill>
                  <a:schemeClr val="tx1"/>
                </a:solidFill>
              </a:rPr>
              <a:t>ΘΕΡΑΠΕΙΑ</a:t>
            </a:r>
          </a:p>
          <a:p>
            <a:pPr marL="0" indent="0">
              <a:buNone/>
            </a:pPr>
            <a:r>
              <a:rPr lang="el-GR" sz="2000" b="0" i="0" dirty="0">
                <a:solidFill>
                  <a:schemeClr val="tx1"/>
                </a:solidFill>
                <a:effectLst/>
                <a:latin typeface="Aptos" panose="020B0004020202020204" pitchFamily="34" charset="0"/>
              </a:rPr>
              <a:t>Οι θεραπείες για την ακμή διαφοροποιούνται σημαντικά μεταξύ ατόμων. Δεν υπάρχει μία θεραπεία που να είναι εξίσου αποτελεσματική και ασφαλής για όλους τους ανθρώπους με ακμή. Για τον καθορισμό της ,θα πρέπει να λαμβάνεται υπόψη: το φύλο, η ηλικία και το ιστορικό του ασθενούς, το είδος των βλαβών, η βαρύτητα της ακμής, προηγούμενες θεραπείες </a:t>
            </a:r>
            <a:r>
              <a:rPr lang="el-GR" sz="2000" dirty="0">
                <a:solidFill>
                  <a:schemeClr val="tx1"/>
                </a:solidFill>
                <a:latin typeface="Aptos" panose="020B0004020202020204" pitchFamily="34" charset="0"/>
              </a:rPr>
              <a:t>και </a:t>
            </a:r>
            <a:r>
              <a:rPr lang="el-GR" sz="2000" b="0" i="0" dirty="0">
                <a:solidFill>
                  <a:schemeClr val="tx1"/>
                </a:solidFill>
                <a:effectLst/>
                <a:latin typeface="Aptos" panose="020B0004020202020204" pitchFamily="34" charset="0"/>
              </a:rPr>
              <a:t>η προδιάθεση του ασθενούς για τη δημιουργία ουλών. Οι κυριότερες είναι οι εξής</a:t>
            </a:r>
            <a:r>
              <a:rPr lang="en-GB" sz="2000" b="0" i="0" dirty="0">
                <a:solidFill>
                  <a:schemeClr val="tx1"/>
                </a:solidFill>
                <a:effectLst/>
                <a:latin typeface="Aptos" panose="020B0004020202020204" pitchFamily="34" charset="0"/>
              </a:rPr>
              <a:t>:</a:t>
            </a:r>
            <a:endParaRPr lang="el-GR" sz="2000" b="0" i="0" dirty="0">
              <a:solidFill>
                <a:schemeClr val="tx1"/>
              </a:solidFill>
              <a:effectLst/>
              <a:latin typeface="Aptos" panose="020B0004020202020204" pitchFamily="34" charset="0"/>
            </a:endParaRPr>
          </a:p>
          <a:p>
            <a:pPr>
              <a:buFont typeface="Arial" panose="020B0604020202020204" pitchFamily="34" charset="0"/>
              <a:buChar char="•"/>
            </a:pPr>
            <a:r>
              <a:rPr lang="el-GR" sz="2000" b="0" i="1" u="sng" dirty="0">
                <a:solidFill>
                  <a:schemeClr val="tx1"/>
                </a:solidFill>
                <a:effectLst/>
                <a:latin typeface="Aptos" panose="020B0004020202020204" pitchFamily="34" charset="0"/>
              </a:rPr>
              <a:t>Τοπικές θεραπείες</a:t>
            </a:r>
            <a:r>
              <a:rPr lang="en-GB" sz="2000" b="0" i="1" u="sng" dirty="0">
                <a:solidFill>
                  <a:schemeClr val="tx1"/>
                </a:solidFill>
                <a:effectLst/>
                <a:latin typeface="Aptos" panose="020B0004020202020204" pitchFamily="34" charset="0"/>
              </a:rPr>
              <a:t> </a:t>
            </a:r>
            <a:r>
              <a:rPr lang="en-GB" sz="2000" b="0" i="0" dirty="0">
                <a:solidFill>
                  <a:schemeClr val="tx1"/>
                </a:solidFill>
                <a:effectLst/>
                <a:latin typeface="Aptos" panose="020B0004020202020204" pitchFamily="34" charset="0"/>
              </a:rPr>
              <a:t>:</a:t>
            </a:r>
            <a:r>
              <a:rPr lang="el-GR" sz="2000" b="0" i="0" dirty="0">
                <a:solidFill>
                  <a:schemeClr val="tx1"/>
                </a:solidFill>
                <a:effectLst/>
                <a:latin typeface="Aptos" panose="020B0004020202020204" pitchFamily="34" charset="0"/>
              </a:rPr>
              <a:t> άμεση θεραπεία των βλαβών της ακμής, για ήπια έως μέτρια σοβαρότητα, περιλαμβάνει το υπεροξείδιο του βενζολίου, αντιβιοτικά (π.χ. </a:t>
            </a:r>
            <a:r>
              <a:rPr lang="el-GR" sz="2000" b="0" i="0" dirty="0" err="1">
                <a:solidFill>
                  <a:schemeClr val="tx1"/>
                </a:solidFill>
                <a:effectLst/>
                <a:latin typeface="Aptos" panose="020B0004020202020204" pitchFamily="34" charset="0"/>
              </a:rPr>
              <a:t>κλινδαμυκίνη</a:t>
            </a:r>
            <a:r>
              <a:rPr lang="el-GR" sz="2000" b="0" i="0" dirty="0">
                <a:solidFill>
                  <a:schemeClr val="tx1"/>
                </a:solidFill>
                <a:effectLst/>
                <a:latin typeface="Aptos" panose="020B0004020202020204" pitchFamily="34" charset="0"/>
              </a:rPr>
              <a:t>, </a:t>
            </a:r>
            <a:r>
              <a:rPr lang="el-GR" sz="2000" b="0" i="0" dirty="0" err="1">
                <a:solidFill>
                  <a:schemeClr val="tx1"/>
                </a:solidFill>
                <a:effectLst/>
                <a:latin typeface="Aptos" panose="020B0004020202020204" pitchFamily="34" charset="0"/>
              </a:rPr>
              <a:t>ερυθρομυκίνη</a:t>
            </a:r>
            <a:r>
              <a:rPr lang="el-GR" sz="2000" b="0" i="0" dirty="0">
                <a:solidFill>
                  <a:schemeClr val="tx1"/>
                </a:solidFill>
                <a:effectLst/>
                <a:latin typeface="Aptos" panose="020B0004020202020204" pitchFamily="34" charset="0"/>
              </a:rPr>
              <a:t>), </a:t>
            </a:r>
            <a:r>
              <a:rPr lang="el-GR" sz="2000" b="0" i="0" dirty="0" err="1">
                <a:solidFill>
                  <a:schemeClr val="tx1"/>
                </a:solidFill>
                <a:effectLst/>
                <a:latin typeface="Aptos" panose="020B0004020202020204" pitchFamily="34" charset="0"/>
              </a:rPr>
              <a:t>ρετινοειδή</a:t>
            </a:r>
            <a:r>
              <a:rPr lang="el-GR" sz="2000" b="0" i="0" dirty="0">
                <a:solidFill>
                  <a:schemeClr val="tx1"/>
                </a:solidFill>
                <a:effectLst/>
                <a:latin typeface="Aptos" panose="020B0004020202020204" pitchFamily="34" charset="0"/>
              </a:rPr>
              <a:t> (π.χ. </a:t>
            </a:r>
            <a:r>
              <a:rPr lang="el-GR" sz="2000" b="0" i="0" dirty="0" err="1">
                <a:solidFill>
                  <a:schemeClr val="tx1"/>
                </a:solidFill>
                <a:effectLst/>
                <a:latin typeface="Aptos" panose="020B0004020202020204" pitchFamily="34" charset="0"/>
              </a:rPr>
              <a:t>τρετινοΐνη</a:t>
            </a:r>
            <a:r>
              <a:rPr lang="el-GR" sz="2000" dirty="0">
                <a:solidFill>
                  <a:schemeClr val="tx1"/>
                </a:solidFill>
                <a:latin typeface="Aptos" panose="020B0004020202020204" pitchFamily="34" charset="0"/>
              </a:rPr>
              <a:t>, </a:t>
            </a:r>
            <a:r>
              <a:rPr lang="el-GR" sz="2000" dirty="0" err="1">
                <a:solidFill>
                  <a:schemeClr val="tx1"/>
                </a:solidFill>
                <a:latin typeface="Aptos" panose="020B0004020202020204" pitchFamily="34" charset="0"/>
              </a:rPr>
              <a:t>ταζαρετόνη</a:t>
            </a:r>
            <a:r>
              <a:rPr lang="el-GR" sz="2000" dirty="0">
                <a:solidFill>
                  <a:schemeClr val="tx1"/>
                </a:solidFill>
                <a:latin typeface="Aptos" panose="020B0004020202020204" pitchFamily="34" charset="0"/>
              </a:rPr>
              <a:t>), </a:t>
            </a:r>
            <a:r>
              <a:rPr lang="el-GR" sz="2000" dirty="0" err="1">
                <a:solidFill>
                  <a:schemeClr val="tx1"/>
                </a:solidFill>
                <a:latin typeface="Aptos" panose="020B0004020202020204" pitchFamily="34" charset="0"/>
              </a:rPr>
              <a:t>αζελαϊκό</a:t>
            </a:r>
            <a:r>
              <a:rPr lang="el-GR" sz="2000" dirty="0">
                <a:solidFill>
                  <a:schemeClr val="tx1"/>
                </a:solidFill>
                <a:latin typeface="Aptos" panose="020B0004020202020204" pitchFamily="34" charset="0"/>
              </a:rPr>
              <a:t> οξύ.</a:t>
            </a:r>
          </a:p>
          <a:p>
            <a:pPr>
              <a:buFont typeface="Arial" panose="020B0604020202020204" pitchFamily="34" charset="0"/>
              <a:buChar char="•"/>
            </a:pPr>
            <a:endParaRPr lang="el-GR" sz="2000" b="0" i="0" dirty="0">
              <a:solidFill>
                <a:schemeClr val="tx1"/>
              </a:solidFill>
              <a:effectLst/>
              <a:latin typeface="Aptos" panose="020B0004020202020204" pitchFamily="34" charset="0"/>
            </a:endParaRPr>
          </a:p>
          <a:p>
            <a:pPr>
              <a:buFont typeface="Arial" panose="020B0604020202020204" pitchFamily="34" charset="0"/>
              <a:buChar char="•"/>
            </a:pPr>
            <a:r>
              <a:rPr lang="el-GR" sz="2000" i="1" u="sng" dirty="0">
                <a:solidFill>
                  <a:schemeClr val="tx1"/>
                </a:solidFill>
                <a:latin typeface="Aptos" panose="020B0004020202020204" pitchFamily="34" charset="0"/>
              </a:rPr>
              <a:t>Συστηματικές θεραπείες </a:t>
            </a:r>
            <a:r>
              <a:rPr lang="en-GB" sz="2000" dirty="0">
                <a:solidFill>
                  <a:schemeClr val="tx1"/>
                </a:solidFill>
                <a:latin typeface="Aptos" panose="020B0004020202020204" pitchFamily="34" charset="0"/>
              </a:rPr>
              <a:t>:</a:t>
            </a:r>
            <a:r>
              <a:rPr lang="el-GR" sz="2000" dirty="0">
                <a:solidFill>
                  <a:schemeClr val="tx1"/>
                </a:solidFill>
                <a:latin typeface="Aptos" panose="020B0004020202020204" pitchFamily="34" charset="0"/>
              </a:rPr>
              <a:t> όταν η ακμή είναι σοβαρή ή ανθεκτική στις τοπικές θεραπείες, αντιβιοτικά από το στόμα (π.χ. </a:t>
            </a:r>
            <a:r>
              <a:rPr lang="el-GR" sz="2000" dirty="0" err="1">
                <a:solidFill>
                  <a:schemeClr val="tx1"/>
                </a:solidFill>
                <a:latin typeface="Aptos" panose="020B0004020202020204" pitchFamily="34" charset="0"/>
              </a:rPr>
              <a:t>δοξοκυκλίνη</a:t>
            </a:r>
            <a:r>
              <a:rPr lang="el-GR" sz="2000" dirty="0">
                <a:solidFill>
                  <a:schemeClr val="tx1"/>
                </a:solidFill>
                <a:latin typeface="Aptos" panose="020B0004020202020204" pitchFamily="34" charset="0"/>
              </a:rPr>
              <a:t>, </a:t>
            </a:r>
            <a:r>
              <a:rPr lang="el-GR" sz="2000" dirty="0" err="1">
                <a:solidFill>
                  <a:schemeClr val="tx1"/>
                </a:solidFill>
                <a:latin typeface="Aptos" panose="020B0004020202020204" pitchFamily="34" charset="0"/>
              </a:rPr>
              <a:t>μινοκυκλίνη</a:t>
            </a:r>
            <a:r>
              <a:rPr lang="el-GR" sz="2000" dirty="0">
                <a:solidFill>
                  <a:schemeClr val="tx1"/>
                </a:solidFill>
                <a:latin typeface="Aptos" panose="020B0004020202020204" pitchFamily="34" charset="0"/>
              </a:rPr>
              <a:t>), ορμονική θεραπεία (π.χ. αντισυλληπτικά για τις γυναίκες).</a:t>
            </a:r>
          </a:p>
          <a:p>
            <a:pPr>
              <a:buFont typeface="Arial" panose="020B0604020202020204" pitchFamily="34" charset="0"/>
              <a:buChar char="•"/>
            </a:pPr>
            <a:endParaRPr lang="el-GR" sz="2000" dirty="0">
              <a:solidFill>
                <a:schemeClr val="tx1"/>
              </a:solidFill>
              <a:latin typeface="Aptos" panose="020B0004020202020204" pitchFamily="34" charset="0"/>
            </a:endParaRPr>
          </a:p>
          <a:p>
            <a:pPr>
              <a:buFont typeface="Arial" panose="020B0604020202020204" pitchFamily="34" charset="0"/>
              <a:buChar char="•"/>
            </a:pPr>
            <a:r>
              <a:rPr lang="el-GR" sz="2000" b="0" i="1" u="sng" dirty="0">
                <a:solidFill>
                  <a:schemeClr val="tx1"/>
                </a:solidFill>
                <a:effectLst/>
                <a:latin typeface="Aptos" panose="020B0004020202020204" pitchFamily="34" charset="0"/>
              </a:rPr>
              <a:t>Επαγγελματικές θεραπείες</a:t>
            </a:r>
            <a:r>
              <a:rPr lang="en-GB" sz="2000" b="0" i="1" u="sng" dirty="0">
                <a:solidFill>
                  <a:schemeClr val="tx1"/>
                </a:solidFill>
                <a:effectLst/>
                <a:latin typeface="Aptos" panose="020B0004020202020204" pitchFamily="34" charset="0"/>
              </a:rPr>
              <a:t> </a:t>
            </a:r>
            <a:r>
              <a:rPr lang="en-GB" sz="2000" b="0" i="0" dirty="0">
                <a:solidFill>
                  <a:schemeClr val="tx1"/>
                </a:solidFill>
                <a:effectLst/>
                <a:latin typeface="Aptos" panose="020B0004020202020204" pitchFamily="34" charset="0"/>
              </a:rPr>
              <a:t>: </a:t>
            </a:r>
            <a:r>
              <a:rPr lang="el-GR" sz="2000" b="0" i="0" dirty="0">
                <a:solidFill>
                  <a:schemeClr val="tx1"/>
                </a:solidFill>
                <a:effectLst/>
                <a:latin typeface="Aptos" panose="020B0004020202020204" pitchFamily="34" charset="0"/>
              </a:rPr>
              <a:t>γίνονται σε ιατρεία ή δερματολογικά κέντρα</a:t>
            </a:r>
            <a:r>
              <a:rPr lang="en-GB" sz="2000" b="0" i="0" dirty="0">
                <a:solidFill>
                  <a:schemeClr val="tx1"/>
                </a:solidFill>
                <a:effectLst/>
                <a:latin typeface="Aptos" panose="020B0004020202020204" pitchFamily="34" charset="0"/>
              </a:rPr>
              <a:t>, </a:t>
            </a:r>
            <a:r>
              <a:rPr lang="el-GR" sz="2000" b="0" i="0" dirty="0">
                <a:solidFill>
                  <a:schemeClr val="tx1"/>
                </a:solidFill>
                <a:effectLst/>
                <a:latin typeface="Aptos" panose="020B0004020202020204" pitchFamily="34" charset="0"/>
              </a:rPr>
              <a:t>χημικοί καθαρισμοί (απομάκρυνση νεκρών κυττάρων, άνοιγμα φραγμένων πόρων), λέιζερ και φωτεινές θεραπείες (καταστροφή βακτηρίων, παραγωγή κολλαγόνου).</a:t>
            </a:r>
            <a:endParaRPr lang="el-GR" sz="2000" b="1" u="sng" dirty="0">
              <a:solidFill>
                <a:schemeClr val="tx1"/>
              </a:solidFill>
              <a:latin typeface="Aptos" panose="020B0004020202020204" pitchFamily="34" charset="0"/>
            </a:endParaRPr>
          </a:p>
        </p:txBody>
      </p:sp>
    </p:spTree>
    <p:extLst>
      <p:ext uri="{BB962C8B-B14F-4D97-AF65-F5344CB8AC3E}">
        <p14:creationId xmlns:p14="http://schemas.microsoft.com/office/powerpoint/2010/main" val="3985110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076F6E7-0D74-D13D-74BF-D1DE2E2F7E22}"/>
              </a:ext>
            </a:extLst>
          </p:cNvPr>
          <p:cNvSpPr>
            <a:spLocks noGrp="1"/>
          </p:cNvSpPr>
          <p:nvPr>
            <p:ph type="title"/>
          </p:nvPr>
        </p:nvSpPr>
        <p:spPr>
          <a:xfrm>
            <a:off x="1640156" y="549296"/>
            <a:ext cx="8911687" cy="1280890"/>
          </a:xfrm>
        </p:spPr>
        <p:txBody>
          <a:bodyPr>
            <a:normAutofit/>
          </a:bodyPr>
          <a:lstStyle/>
          <a:p>
            <a:r>
              <a:rPr lang="el-GR" sz="4800" b="1" i="1" dirty="0">
                <a:solidFill>
                  <a:schemeClr val="accent1">
                    <a:lumMod val="50000"/>
                  </a:schemeClr>
                </a:solidFill>
              </a:rPr>
              <a:t>ΑΤΟΠΙΚΗ ΔΕΡΜΑΤΙΤΙΔΑ</a:t>
            </a:r>
          </a:p>
        </p:txBody>
      </p:sp>
      <p:sp>
        <p:nvSpPr>
          <p:cNvPr id="3" name="Θέση περιεχομένου 2">
            <a:extLst>
              <a:ext uri="{FF2B5EF4-FFF2-40B4-BE49-F238E27FC236}">
                <a16:creationId xmlns:a16="http://schemas.microsoft.com/office/drawing/2014/main" id="{FE38F97D-C008-7F2F-8B82-B149DC40EAFD}"/>
              </a:ext>
            </a:extLst>
          </p:cNvPr>
          <p:cNvSpPr>
            <a:spLocks noGrp="1"/>
          </p:cNvSpPr>
          <p:nvPr>
            <p:ph idx="1"/>
          </p:nvPr>
        </p:nvSpPr>
        <p:spPr>
          <a:xfrm>
            <a:off x="1640156" y="1565126"/>
            <a:ext cx="10155604" cy="4835673"/>
          </a:xfrm>
        </p:spPr>
        <p:txBody>
          <a:bodyPr>
            <a:normAutofit/>
          </a:bodyPr>
          <a:lstStyle/>
          <a:p>
            <a:pPr>
              <a:buFont typeface="Wingdings" panose="05000000000000000000" pitchFamily="2" charset="2"/>
              <a:buChar char="Ø"/>
            </a:pPr>
            <a:r>
              <a:rPr lang="el-GR" sz="2400" b="1" u="sng" dirty="0">
                <a:solidFill>
                  <a:schemeClr val="tx1"/>
                </a:solidFill>
                <a:latin typeface="Century Gothic" panose="020B0502020202020204" pitchFamily="34" charset="0"/>
              </a:rPr>
              <a:t>ΟΡΙΣΜΟΣ</a:t>
            </a:r>
          </a:p>
          <a:p>
            <a:pPr marL="0" indent="0">
              <a:buNone/>
            </a:pPr>
            <a:r>
              <a:rPr lang="el-GR" sz="2000" dirty="0">
                <a:solidFill>
                  <a:schemeClr val="tx1"/>
                </a:solidFill>
                <a:effectLst/>
                <a:latin typeface="Aptos" panose="020B0004020202020204" pitchFamily="34" charset="0"/>
                <a:ea typeface="Calibri" panose="020F0502020204030204" pitchFamily="34" charset="0"/>
                <a:cs typeface="Times New Roman" panose="02020603050405020304" pitchFamily="18" charset="0"/>
              </a:rPr>
              <a:t>Η ατοπική δερματίτιδα (ή </a:t>
            </a:r>
            <a:r>
              <a:rPr lang="el-GR" sz="2000" dirty="0" err="1">
                <a:solidFill>
                  <a:schemeClr val="tx1"/>
                </a:solidFill>
                <a:effectLst/>
                <a:latin typeface="Aptos" panose="020B0004020202020204" pitchFamily="34" charset="0"/>
                <a:ea typeface="Calibri" panose="020F0502020204030204" pitchFamily="34" charset="0"/>
                <a:cs typeface="Times New Roman" panose="02020603050405020304" pitchFamily="18" charset="0"/>
              </a:rPr>
              <a:t>ατοπικό</a:t>
            </a:r>
            <a:r>
              <a:rPr lang="el-GR" sz="2000" dirty="0">
                <a:solidFill>
                  <a:schemeClr val="tx1"/>
                </a:solidFill>
                <a:effectLst/>
                <a:latin typeface="Aptos" panose="020B0004020202020204" pitchFamily="34" charset="0"/>
                <a:ea typeface="Calibri" panose="020F0502020204030204" pitchFamily="34" charset="0"/>
                <a:cs typeface="Times New Roman" panose="02020603050405020304" pitchFamily="18" charset="0"/>
              </a:rPr>
              <a:t> έκζεμα) είναι μια χρόνια φλεγμονώδης πάθηση του δέρματος που προκαλεί φαγούρα, ερυθρότητα, ξηρότητα και εξανθήματα. Είναι μια από τις πιο συχνές δερματοπάθειες, που επηρεάζει κυρίως παιδιά, αν και μπορεί να εμφανιστεί και σε ενήλικες. </a:t>
            </a:r>
          </a:p>
          <a:p>
            <a:pPr marL="0" indent="0">
              <a:buNone/>
            </a:pPr>
            <a:r>
              <a:rPr lang="el-GR" sz="2000" dirty="0">
                <a:solidFill>
                  <a:schemeClr val="tx1"/>
                </a:solidFill>
                <a:effectLst/>
                <a:latin typeface="Aptos" panose="020B0004020202020204" pitchFamily="34" charset="0"/>
                <a:ea typeface="Calibri" panose="020F0502020204030204" pitchFamily="34" charset="0"/>
                <a:cs typeface="Times New Roman" panose="02020603050405020304" pitchFamily="18" charset="0"/>
              </a:rPr>
              <a:t>Στα νεογέννητα, η ατοπική δερματίτιδα συνήθως απαντάται στο πρόσωπο, κυρίως στα μάγουλα και στο σαγόνι. Καθώς μεγαλώνει το παιδί, οι βλάβες εστιάζονται κυρίως στον λαιμό, στις πτυχές του δέρματος γύρω από τους αγκώνες, τον καρπό και πίσω από τα γόνατα.</a:t>
            </a:r>
          </a:p>
          <a:p>
            <a:pPr marL="0" indent="0">
              <a:buNone/>
            </a:pPr>
            <a:r>
              <a:rPr lang="el-GR" sz="2000" dirty="0">
                <a:solidFill>
                  <a:schemeClr val="tx1"/>
                </a:solidFill>
                <a:effectLst/>
                <a:latin typeface="Aptos" panose="020B0004020202020204" pitchFamily="34" charset="0"/>
                <a:ea typeface="Calibri" panose="020F0502020204030204" pitchFamily="34" charset="0"/>
                <a:cs typeface="Times New Roman" panose="02020603050405020304" pitchFamily="18" charset="0"/>
              </a:rPr>
              <a:t>Μετά από κάθε έξαρση, ακολουθεί μια φάση ύφεσης. </a:t>
            </a:r>
          </a:p>
          <a:p>
            <a:pPr marL="0" indent="0">
              <a:buNone/>
            </a:pPr>
            <a:r>
              <a:rPr lang="el-GR" sz="2000" dirty="0">
                <a:solidFill>
                  <a:schemeClr val="tx1"/>
                </a:solidFill>
                <a:effectLst/>
                <a:latin typeface="Aptos" panose="020B0004020202020204" pitchFamily="34" charset="0"/>
                <a:ea typeface="Calibri" panose="020F0502020204030204" pitchFamily="34" charset="0"/>
                <a:cs typeface="Times New Roman" panose="02020603050405020304" pitchFamily="18" charset="0"/>
              </a:rPr>
              <a:t>Κατά τις εξάρσεις, η επιδερμίδα εμφανίζει φαγούρα και αρχίζει να βγάζει υγρά πριν σχηματιστούν φυσαλίδες.</a:t>
            </a:r>
          </a:p>
          <a:p>
            <a:pPr marL="0" indent="0">
              <a:buNone/>
            </a:pPr>
            <a:endParaRPr lang="el-GR" sz="2000" u="sng" dirty="0">
              <a:solidFill>
                <a:schemeClr val="tx1"/>
              </a:solidFill>
              <a:latin typeface="Aptos" panose="020B0004020202020204" pitchFamily="34" charset="0"/>
            </a:endParaRPr>
          </a:p>
        </p:txBody>
      </p:sp>
    </p:spTree>
    <p:extLst>
      <p:ext uri="{BB962C8B-B14F-4D97-AF65-F5344CB8AC3E}">
        <p14:creationId xmlns:p14="http://schemas.microsoft.com/office/powerpoint/2010/main" val="4129123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a:extLst>
              <a:ext uri="{FF2B5EF4-FFF2-40B4-BE49-F238E27FC236}">
                <a16:creationId xmlns:a16="http://schemas.microsoft.com/office/drawing/2014/main" id="{D5309D08-8DA1-3D2C-080B-9EFE5CE9740F}"/>
              </a:ext>
            </a:extLst>
          </p:cNvPr>
          <p:cNvSpPr>
            <a:spLocks noGrp="1"/>
          </p:cNvSpPr>
          <p:nvPr>
            <p:ph type="title"/>
          </p:nvPr>
        </p:nvSpPr>
        <p:spPr/>
        <p:txBody>
          <a:bodyPr/>
          <a:lstStyle/>
          <a:p>
            <a:endParaRPr lang="el-GR"/>
          </a:p>
        </p:txBody>
      </p:sp>
      <p:pic>
        <p:nvPicPr>
          <p:cNvPr id="5" name="Θέση περιεχομένου 4">
            <a:extLst>
              <a:ext uri="{FF2B5EF4-FFF2-40B4-BE49-F238E27FC236}">
                <a16:creationId xmlns:a16="http://schemas.microsoft.com/office/drawing/2014/main" id="{01AB2F0C-A1F2-7208-B521-36B73A9228B8}"/>
              </a:ext>
            </a:extLst>
          </p:cNvPr>
          <p:cNvPicPr>
            <a:picLocks noGrp="1" noChangeAspect="1"/>
          </p:cNvPicPr>
          <p:nvPr>
            <p:ph idx="1"/>
          </p:nvPr>
        </p:nvPicPr>
        <p:blipFill>
          <a:blip r:embed="rId2"/>
          <a:stretch>
            <a:fillRect/>
          </a:stretch>
        </p:blipFill>
        <p:spPr>
          <a:xfrm>
            <a:off x="1653587" y="386838"/>
            <a:ext cx="4985694" cy="3036323"/>
          </a:xfrm>
          <a:prstGeom prst="rect">
            <a:avLst/>
          </a:prstGeom>
        </p:spPr>
      </p:pic>
      <p:sp>
        <p:nvSpPr>
          <p:cNvPr id="7" name="TextBox 6">
            <a:extLst>
              <a:ext uri="{FF2B5EF4-FFF2-40B4-BE49-F238E27FC236}">
                <a16:creationId xmlns:a16="http://schemas.microsoft.com/office/drawing/2014/main" id="{1E44D35E-2724-E0BC-7D7E-2A964C687D69}"/>
              </a:ext>
            </a:extLst>
          </p:cNvPr>
          <p:cNvSpPr txBox="1"/>
          <p:nvPr/>
        </p:nvSpPr>
        <p:spPr>
          <a:xfrm>
            <a:off x="1603710" y="3434840"/>
            <a:ext cx="1978430" cy="230832"/>
          </a:xfrm>
          <a:prstGeom prst="rect">
            <a:avLst/>
          </a:prstGeom>
          <a:noFill/>
        </p:spPr>
        <p:txBody>
          <a:bodyPr wrap="square">
            <a:spAutoFit/>
          </a:bodyPr>
          <a:lstStyle/>
          <a:p>
            <a:pPr>
              <a:spcAft>
                <a:spcPts val="1000"/>
              </a:spcAft>
            </a:pPr>
            <a:r>
              <a:rPr lang="el-GR"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t>https://atopy.gr/atopiki-dermatitida/</a:t>
            </a:r>
          </a:p>
        </p:txBody>
      </p:sp>
      <p:pic>
        <p:nvPicPr>
          <p:cNvPr id="8" name="Εικόνα 7">
            <a:extLst>
              <a:ext uri="{FF2B5EF4-FFF2-40B4-BE49-F238E27FC236}">
                <a16:creationId xmlns:a16="http://schemas.microsoft.com/office/drawing/2014/main" id="{4FAB14EB-7569-895A-97D9-2E5426BE1D21}"/>
              </a:ext>
            </a:extLst>
          </p:cNvPr>
          <p:cNvPicPr>
            <a:picLocks noChangeAspect="1"/>
          </p:cNvPicPr>
          <p:nvPr/>
        </p:nvPicPr>
        <p:blipFill>
          <a:blip r:embed="rId3"/>
          <a:stretch>
            <a:fillRect/>
          </a:stretch>
        </p:blipFill>
        <p:spPr>
          <a:xfrm>
            <a:off x="7048768" y="3423161"/>
            <a:ext cx="4552739" cy="3037059"/>
          </a:xfrm>
          <a:prstGeom prst="rect">
            <a:avLst/>
          </a:prstGeom>
        </p:spPr>
      </p:pic>
      <p:sp>
        <p:nvSpPr>
          <p:cNvPr id="10" name="TextBox 9">
            <a:extLst>
              <a:ext uri="{FF2B5EF4-FFF2-40B4-BE49-F238E27FC236}">
                <a16:creationId xmlns:a16="http://schemas.microsoft.com/office/drawing/2014/main" id="{5F8C4E36-8902-11D1-0FF8-DE03F01B4CEB}"/>
              </a:ext>
            </a:extLst>
          </p:cNvPr>
          <p:cNvSpPr txBox="1"/>
          <p:nvPr/>
        </p:nvSpPr>
        <p:spPr>
          <a:xfrm>
            <a:off x="6974378" y="6445966"/>
            <a:ext cx="5031355" cy="369332"/>
          </a:xfrm>
          <a:prstGeom prst="rect">
            <a:avLst/>
          </a:prstGeom>
          <a:noFill/>
        </p:spPr>
        <p:txBody>
          <a:bodyPr wrap="square">
            <a:spAutoFit/>
          </a:bodyPr>
          <a:lstStyle/>
          <a:p>
            <a:pPr>
              <a:spcAft>
                <a:spcPts val="1000"/>
              </a:spcAft>
            </a:pPr>
            <a:r>
              <a:rPr lang="el-GR"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t>https://www.pharmamanage.gr/%CE%B7-%CE%B1%CF%84%CE%BF%CF%80%CE%B9%CE%BA%CE%AE-%CE%B4%CE%B5%CF%81%CE%BC%CE%B1%CF%84%CE%AF%CF%84%CE%B9%CE%B4%CE%B1-2/</a:t>
            </a:r>
          </a:p>
        </p:txBody>
      </p:sp>
    </p:spTree>
    <p:extLst>
      <p:ext uri="{BB962C8B-B14F-4D97-AF65-F5344CB8AC3E}">
        <p14:creationId xmlns:p14="http://schemas.microsoft.com/office/powerpoint/2010/main" val="10197514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46F1DDD-2FCF-874C-55AF-ED9C0D319166}"/>
              </a:ext>
            </a:extLst>
          </p:cNvPr>
          <p:cNvSpPr>
            <a:spLocks noGrp="1"/>
          </p:cNvSpPr>
          <p:nvPr>
            <p:ph type="title"/>
          </p:nvPr>
        </p:nvSpPr>
        <p:spPr/>
        <p:txBody>
          <a:bodyPr/>
          <a:lstStyle/>
          <a:p>
            <a:endParaRPr lang="el-GR" dirty="0"/>
          </a:p>
        </p:txBody>
      </p:sp>
      <p:sp>
        <p:nvSpPr>
          <p:cNvPr id="3" name="Θέση περιεχομένου 2">
            <a:extLst>
              <a:ext uri="{FF2B5EF4-FFF2-40B4-BE49-F238E27FC236}">
                <a16:creationId xmlns:a16="http://schemas.microsoft.com/office/drawing/2014/main" id="{EB8819BA-B440-5B2A-4079-BBB7898913A5}"/>
              </a:ext>
            </a:extLst>
          </p:cNvPr>
          <p:cNvSpPr>
            <a:spLocks noGrp="1"/>
          </p:cNvSpPr>
          <p:nvPr>
            <p:ph idx="1"/>
          </p:nvPr>
        </p:nvSpPr>
        <p:spPr>
          <a:xfrm>
            <a:off x="1679863" y="254192"/>
            <a:ext cx="9949642" cy="5672050"/>
          </a:xfrm>
        </p:spPr>
        <p:txBody>
          <a:bodyPr>
            <a:normAutofit/>
          </a:bodyPr>
          <a:lstStyle/>
          <a:p>
            <a:pPr>
              <a:buFont typeface="Wingdings" panose="05000000000000000000" pitchFamily="2" charset="2"/>
              <a:buChar char="Ø"/>
            </a:pPr>
            <a:r>
              <a:rPr lang="el-GR" sz="2400" b="1" u="sng" dirty="0">
                <a:solidFill>
                  <a:schemeClr val="tx1"/>
                </a:solidFill>
              </a:rPr>
              <a:t>ΣΥΜΠΤΩΜΑΤΑ</a:t>
            </a:r>
          </a:p>
          <a:p>
            <a:pPr marL="0" indent="0">
              <a:buNone/>
            </a:pPr>
            <a:r>
              <a:rPr lang="el-GR" sz="2000" i="0" dirty="0">
                <a:solidFill>
                  <a:schemeClr val="tx1"/>
                </a:solidFill>
                <a:effectLst/>
                <a:latin typeface="Aptos" panose="020B0004020202020204" pitchFamily="34" charset="0"/>
              </a:rPr>
              <a:t>Η ατοπική δερματίτιδα εκδηλώνεται με ποικιλία συμπτωμάτων, τα οποία μπορεί να εμφανιστούν σε διάφορες περιοχές του σώματος. Τα πιο κοινά συμπτώματα περιλαμβάνουν:</a:t>
            </a:r>
          </a:p>
          <a:p>
            <a:pPr>
              <a:buFont typeface="Arial" panose="020B0604020202020204" pitchFamily="34" charset="0"/>
              <a:buChar char="•"/>
            </a:pPr>
            <a:r>
              <a:rPr lang="el-GR" sz="2000" dirty="0">
                <a:solidFill>
                  <a:schemeClr val="tx1"/>
                </a:solidFill>
                <a:latin typeface="Aptos" panose="020B0004020202020204" pitchFamily="34" charset="0"/>
              </a:rPr>
              <a:t>Ξηρό, σκασμένο δέρμα</a:t>
            </a:r>
          </a:p>
          <a:p>
            <a:pPr>
              <a:buFont typeface="Arial" panose="020B0604020202020204" pitchFamily="34" charset="0"/>
              <a:buChar char="•"/>
            </a:pPr>
            <a:r>
              <a:rPr lang="el-GR" sz="2000" dirty="0">
                <a:solidFill>
                  <a:schemeClr val="tx1"/>
                </a:solidFill>
                <a:latin typeface="Aptos" panose="020B0004020202020204" pitchFamily="34" charset="0"/>
              </a:rPr>
              <a:t>Κνησμός</a:t>
            </a:r>
          </a:p>
          <a:p>
            <a:pPr>
              <a:buFont typeface="Arial" panose="020B0604020202020204" pitchFamily="34" charset="0"/>
              <a:buChar char="•"/>
            </a:pPr>
            <a:r>
              <a:rPr lang="el-GR" sz="2000" dirty="0">
                <a:solidFill>
                  <a:schemeClr val="tx1"/>
                </a:solidFill>
                <a:latin typeface="Aptos" panose="020B0004020202020204" pitchFamily="34" charset="0"/>
              </a:rPr>
              <a:t>Εξάνθημα σε πρησμένο δέρμα</a:t>
            </a:r>
          </a:p>
          <a:p>
            <a:pPr>
              <a:buFont typeface="Arial" panose="020B0604020202020204" pitchFamily="34" charset="0"/>
              <a:buChar char="•"/>
            </a:pPr>
            <a:r>
              <a:rPr lang="el-GR" sz="2000" dirty="0">
                <a:solidFill>
                  <a:schemeClr val="tx1"/>
                </a:solidFill>
                <a:latin typeface="Aptos" panose="020B0004020202020204" pitchFamily="34" charset="0"/>
              </a:rPr>
              <a:t>Μικρά, ανασηκωμένα εξογκώματα, σε καφέ ή μαύρο δέρμα</a:t>
            </a:r>
          </a:p>
          <a:p>
            <a:pPr>
              <a:buFont typeface="Arial" panose="020B0604020202020204" pitchFamily="34" charset="0"/>
              <a:buChar char="•"/>
            </a:pPr>
            <a:r>
              <a:rPr lang="el-GR" sz="2000" dirty="0">
                <a:solidFill>
                  <a:schemeClr val="tx1"/>
                </a:solidFill>
                <a:latin typeface="Aptos" panose="020B0004020202020204" pitchFamily="34" charset="0"/>
              </a:rPr>
              <a:t>Ευαίσθητο δέρμα από το ξύσιμο</a:t>
            </a:r>
          </a:p>
          <a:p>
            <a:pPr>
              <a:buFont typeface="Arial" panose="020B0604020202020204" pitchFamily="34" charset="0"/>
              <a:buChar char="•"/>
            </a:pPr>
            <a:endParaRPr lang="el-GR" sz="2000" dirty="0">
              <a:latin typeface="Aptos" panose="020B0004020202020204" pitchFamily="34" charset="0"/>
            </a:endParaRPr>
          </a:p>
        </p:txBody>
      </p:sp>
      <p:pic>
        <p:nvPicPr>
          <p:cNvPr id="4" name="Εικόνα 3">
            <a:extLst>
              <a:ext uri="{FF2B5EF4-FFF2-40B4-BE49-F238E27FC236}">
                <a16:creationId xmlns:a16="http://schemas.microsoft.com/office/drawing/2014/main" id="{9F6BB8DA-E810-E73B-706C-5A85CE3FFB65}"/>
              </a:ext>
            </a:extLst>
          </p:cNvPr>
          <p:cNvPicPr>
            <a:picLocks noChangeAspect="1"/>
          </p:cNvPicPr>
          <p:nvPr/>
        </p:nvPicPr>
        <p:blipFill>
          <a:blip r:embed="rId2"/>
          <a:stretch>
            <a:fillRect/>
          </a:stretch>
        </p:blipFill>
        <p:spPr>
          <a:xfrm>
            <a:off x="4820689" y="3994998"/>
            <a:ext cx="2550621" cy="2550621"/>
          </a:xfrm>
          <a:prstGeom prst="rect">
            <a:avLst/>
          </a:prstGeom>
        </p:spPr>
      </p:pic>
      <p:pic>
        <p:nvPicPr>
          <p:cNvPr id="6" name="Εικόνα 5">
            <a:extLst>
              <a:ext uri="{FF2B5EF4-FFF2-40B4-BE49-F238E27FC236}">
                <a16:creationId xmlns:a16="http://schemas.microsoft.com/office/drawing/2014/main" id="{43F731B6-F63C-4D17-44BD-C7116820BAFD}"/>
              </a:ext>
            </a:extLst>
          </p:cNvPr>
          <p:cNvPicPr>
            <a:picLocks noChangeAspect="1"/>
          </p:cNvPicPr>
          <p:nvPr/>
        </p:nvPicPr>
        <p:blipFill>
          <a:blip r:embed="rId3"/>
          <a:stretch>
            <a:fillRect/>
          </a:stretch>
        </p:blipFill>
        <p:spPr>
          <a:xfrm>
            <a:off x="7490808" y="5793237"/>
            <a:ext cx="4604212" cy="818150"/>
          </a:xfrm>
          <a:prstGeom prst="rect">
            <a:avLst/>
          </a:prstGeom>
        </p:spPr>
      </p:pic>
    </p:spTree>
    <p:extLst>
      <p:ext uri="{BB962C8B-B14F-4D97-AF65-F5344CB8AC3E}">
        <p14:creationId xmlns:p14="http://schemas.microsoft.com/office/powerpoint/2010/main" val="3753862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2ADB097-A251-3920-6F80-3327F098FE07}"/>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A93100E6-373F-54D8-69ED-76A4315F3089}"/>
              </a:ext>
            </a:extLst>
          </p:cNvPr>
          <p:cNvSpPr>
            <a:spLocks noGrp="1"/>
          </p:cNvSpPr>
          <p:nvPr>
            <p:ph idx="1"/>
          </p:nvPr>
        </p:nvSpPr>
        <p:spPr>
          <a:xfrm>
            <a:off x="1658185" y="296486"/>
            <a:ext cx="10420208" cy="6145878"/>
          </a:xfrm>
        </p:spPr>
        <p:txBody>
          <a:bodyPr>
            <a:normAutofit/>
          </a:bodyPr>
          <a:lstStyle/>
          <a:p>
            <a:pPr>
              <a:buFont typeface="Wingdings" panose="05000000000000000000" pitchFamily="2" charset="2"/>
              <a:buChar char="Ø"/>
            </a:pPr>
            <a:r>
              <a:rPr lang="el-GR" sz="2400" b="1" u="sng" dirty="0">
                <a:solidFill>
                  <a:schemeClr val="tx1"/>
                </a:solidFill>
              </a:rPr>
              <a:t>ΘΕΡΑΠΕΙΑ</a:t>
            </a:r>
          </a:p>
          <a:p>
            <a:pPr marL="0" indent="0">
              <a:buNone/>
            </a:pPr>
            <a:r>
              <a:rPr lang="el-GR" sz="2000" dirty="0">
                <a:solidFill>
                  <a:schemeClr val="tx1"/>
                </a:solidFill>
                <a:latin typeface="Aptos" panose="020B0004020202020204" pitchFamily="34" charset="0"/>
              </a:rPr>
              <a:t>Η θεραπεία της ατοπικής δερματίτιδας επικεντρώνεται στην ανακούφιση των συμπτωμάτων, στη διαχείριση των εξάρσεων και στην πρόληψη μελλοντικών επεισοδίων. Η ατοπική δερματίτιδα μπορεί να είναι επίμονη και ανθεκτική στη θεραπεία. Οι κυριότερες μορφές της είναι οι εξής</a:t>
            </a:r>
            <a:r>
              <a:rPr lang="en-GB" sz="2000" dirty="0">
                <a:solidFill>
                  <a:schemeClr val="tx1"/>
                </a:solidFill>
                <a:latin typeface="Aptos" panose="020B0004020202020204" pitchFamily="34" charset="0"/>
              </a:rPr>
              <a:t>:</a:t>
            </a:r>
          </a:p>
          <a:p>
            <a:pPr>
              <a:buFont typeface="Arial" panose="020B0604020202020204" pitchFamily="34" charset="0"/>
              <a:buChar char="•"/>
            </a:pPr>
            <a:r>
              <a:rPr lang="el-GR" sz="2000" i="1" u="sng" dirty="0">
                <a:solidFill>
                  <a:schemeClr val="tx1"/>
                </a:solidFill>
                <a:latin typeface="Aptos" panose="020B0004020202020204" pitchFamily="34" charset="0"/>
              </a:rPr>
              <a:t>Τοπικές θεραπείες</a:t>
            </a:r>
            <a:r>
              <a:rPr lang="en-GB" sz="2000" i="1" u="sng" dirty="0">
                <a:solidFill>
                  <a:schemeClr val="tx1"/>
                </a:solidFill>
                <a:latin typeface="Aptos" panose="020B0004020202020204" pitchFamily="34" charset="0"/>
              </a:rPr>
              <a:t> </a:t>
            </a:r>
            <a:r>
              <a:rPr lang="en-GB" sz="2000" dirty="0">
                <a:solidFill>
                  <a:schemeClr val="tx1"/>
                </a:solidFill>
                <a:latin typeface="Aptos" panose="020B0004020202020204" pitchFamily="34" charset="0"/>
              </a:rPr>
              <a:t>:</a:t>
            </a:r>
            <a:r>
              <a:rPr lang="el-GR" sz="2000" dirty="0">
                <a:solidFill>
                  <a:schemeClr val="tx1"/>
                </a:solidFill>
                <a:latin typeface="Aptos" panose="020B0004020202020204" pitchFamily="34" charset="0"/>
              </a:rPr>
              <a:t> κρέμες που ελέγχουν τον κνησμό και τη φλεγμονή, </a:t>
            </a:r>
            <a:r>
              <a:rPr lang="el-GR" sz="2000" dirty="0" err="1">
                <a:solidFill>
                  <a:schemeClr val="tx1"/>
                </a:solidFill>
                <a:latin typeface="Aptos" panose="020B0004020202020204" pitchFamily="34" charset="0"/>
              </a:rPr>
              <a:t>κορτικοστεροειδή</a:t>
            </a:r>
            <a:r>
              <a:rPr lang="el-GR" sz="2000" dirty="0">
                <a:solidFill>
                  <a:schemeClr val="tx1"/>
                </a:solidFill>
                <a:latin typeface="Aptos" panose="020B0004020202020204" pitchFamily="34" charset="0"/>
              </a:rPr>
              <a:t> σε κρέμα ή αλοιφή (π.χ. </a:t>
            </a:r>
            <a:r>
              <a:rPr lang="el-GR" sz="2000" dirty="0" err="1">
                <a:solidFill>
                  <a:schemeClr val="tx1"/>
                </a:solidFill>
                <a:latin typeface="Aptos" panose="020B0004020202020204" pitchFamily="34" charset="0"/>
              </a:rPr>
              <a:t>οξεική</a:t>
            </a:r>
            <a:r>
              <a:rPr lang="el-GR" sz="2000" dirty="0">
                <a:solidFill>
                  <a:schemeClr val="tx1"/>
                </a:solidFill>
                <a:latin typeface="Aptos" panose="020B0004020202020204" pitchFamily="34" charset="0"/>
              </a:rPr>
              <a:t> </a:t>
            </a:r>
            <a:r>
              <a:rPr lang="el-GR" sz="2000" dirty="0" err="1">
                <a:solidFill>
                  <a:schemeClr val="tx1"/>
                </a:solidFill>
                <a:latin typeface="Aptos" panose="020B0004020202020204" pitchFamily="34" charset="0"/>
              </a:rPr>
              <a:t>υδροκορτιζόνη</a:t>
            </a:r>
            <a:r>
              <a:rPr lang="el-GR" sz="2000" dirty="0">
                <a:solidFill>
                  <a:schemeClr val="tx1"/>
                </a:solidFill>
                <a:latin typeface="Aptos" panose="020B0004020202020204" pitchFamily="34" charset="0"/>
              </a:rPr>
              <a:t>), αναστολείς της </a:t>
            </a:r>
            <a:r>
              <a:rPr lang="el-GR" sz="2000" dirty="0" err="1">
                <a:solidFill>
                  <a:schemeClr val="tx1"/>
                </a:solidFill>
                <a:latin typeface="Aptos" panose="020B0004020202020204" pitchFamily="34" charset="0"/>
              </a:rPr>
              <a:t>καλσινευρίνης</a:t>
            </a:r>
            <a:r>
              <a:rPr lang="el-GR" sz="2000" dirty="0">
                <a:solidFill>
                  <a:schemeClr val="tx1"/>
                </a:solidFill>
                <a:latin typeface="Aptos" panose="020B0004020202020204" pitchFamily="34" charset="0"/>
              </a:rPr>
              <a:t> (επηρεάζουν το ανοσοποιητικό σύστημα), αντιβιοτικά (καταπολέμηση </a:t>
            </a:r>
            <a:r>
              <a:rPr lang="el-GR" sz="2000" dirty="0" err="1">
                <a:solidFill>
                  <a:schemeClr val="tx1"/>
                </a:solidFill>
                <a:latin typeface="Aptos" panose="020B0004020202020204" pitchFamily="34" charset="0"/>
              </a:rPr>
              <a:t>βακτηριακής</a:t>
            </a:r>
            <a:r>
              <a:rPr lang="el-GR" sz="2000" dirty="0">
                <a:solidFill>
                  <a:schemeClr val="tx1"/>
                </a:solidFill>
                <a:latin typeface="Aptos" panose="020B0004020202020204" pitchFamily="34" charset="0"/>
              </a:rPr>
              <a:t> λοίμωξης).</a:t>
            </a:r>
          </a:p>
          <a:p>
            <a:pPr>
              <a:buFont typeface="Arial" panose="020B0604020202020204" pitchFamily="34" charset="0"/>
              <a:buChar char="•"/>
            </a:pPr>
            <a:endParaRPr lang="el-GR" sz="2000" dirty="0">
              <a:solidFill>
                <a:schemeClr val="tx1"/>
              </a:solidFill>
              <a:latin typeface="Aptos" panose="020B0004020202020204" pitchFamily="34" charset="0"/>
            </a:endParaRPr>
          </a:p>
          <a:p>
            <a:pPr>
              <a:buFont typeface="Arial" panose="020B0604020202020204" pitchFamily="34" charset="0"/>
              <a:buChar char="•"/>
            </a:pPr>
            <a:r>
              <a:rPr lang="el-GR" sz="2000" i="1" u="sng" dirty="0">
                <a:solidFill>
                  <a:schemeClr val="tx1"/>
                </a:solidFill>
                <a:latin typeface="Aptos" panose="020B0004020202020204" pitchFamily="34" charset="0"/>
              </a:rPr>
              <a:t>Συστηματικές θεραπείες</a:t>
            </a:r>
            <a:r>
              <a:rPr lang="en-GB" sz="2000" i="1" u="sng" dirty="0">
                <a:solidFill>
                  <a:schemeClr val="tx1"/>
                </a:solidFill>
                <a:latin typeface="Aptos" panose="020B0004020202020204" pitchFamily="34" charset="0"/>
              </a:rPr>
              <a:t> </a:t>
            </a:r>
            <a:r>
              <a:rPr lang="en-GB" sz="2000" dirty="0">
                <a:solidFill>
                  <a:schemeClr val="tx1"/>
                </a:solidFill>
                <a:latin typeface="Aptos" panose="020B0004020202020204" pitchFamily="34" charset="0"/>
              </a:rPr>
              <a:t>:</a:t>
            </a:r>
            <a:r>
              <a:rPr lang="el-GR" sz="2000" dirty="0">
                <a:solidFill>
                  <a:schemeClr val="tx1"/>
                </a:solidFill>
                <a:latin typeface="Aptos" panose="020B0004020202020204" pitchFamily="34" charset="0"/>
              </a:rPr>
              <a:t> στις πιο σοβαρές περιπτώσεις, από του στόματος ή σε ενέσιμη μορφή </a:t>
            </a:r>
            <a:r>
              <a:rPr lang="el-GR" sz="2000" dirty="0" err="1">
                <a:solidFill>
                  <a:schemeClr val="tx1"/>
                </a:solidFill>
                <a:latin typeface="Aptos" panose="020B0004020202020204" pitchFamily="34" charset="0"/>
              </a:rPr>
              <a:t>αντιϊσταμινικά</a:t>
            </a:r>
            <a:r>
              <a:rPr lang="el-GR" sz="2000" dirty="0">
                <a:solidFill>
                  <a:schemeClr val="tx1"/>
                </a:solidFill>
                <a:latin typeface="Aptos" panose="020B0004020202020204" pitchFamily="34" charset="0"/>
              </a:rPr>
              <a:t> και </a:t>
            </a:r>
            <a:r>
              <a:rPr lang="el-GR" sz="2000" dirty="0" err="1">
                <a:solidFill>
                  <a:schemeClr val="tx1"/>
                </a:solidFill>
                <a:latin typeface="Aptos" panose="020B0004020202020204" pitchFamily="34" charset="0"/>
              </a:rPr>
              <a:t>κορτικοστεροειδή</a:t>
            </a:r>
            <a:r>
              <a:rPr lang="el-GR" sz="2000" dirty="0">
                <a:solidFill>
                  <a:schemeClr val="tx1"/>
                </a:solidFill>
                <a:latin typeface="Aptos" panose="020B0004020202020204" pitchFamily="34" charset="0"/>
              </a:rPr>
              <a:t> (π.χ. </a:t>
            </a:r>
            <a:r>
              <a:rPr lang="el-GR" sz="2000" dirty="0" err="1">
                <a:solidFill>
                  <a:schemeClr val="tx1"/>
                </a:solidFill>
                <a:latin typeface="Aptos" panose="020B0004020202020204" pitchFamily="34" charset="0"/>
              </a:rPr>
              <a:t>βαλερική</a:t>
            </a:r>
            <a:r>
              <a:rPr lang="el-GR" sz="2000" dirty="0">
                <a:solidFill>
                  <a:schemeClr val="tx1"/>
                </a:solidFill>
                <a:latin typeface="Aptos" panose="020B0004020202020204" pitchFamily="34" charset="0"/>
              </a:rPr>
              <a:t> </a:t>
            </a:r>
            <a:r>
              <a:rPr lang="el-GR" sz="2000" dirty="0" err="1">
                <a:solidFill>
                  <a:schemeClr val="tx1"/>
                </a:solidFill>
                <a:latin typeface="Aptos" panose="020B0004020202020204" pitchFamily="34" charset="0"/>
              </a:rPr>
              <a:t>βηταμεθαζόνη</a:t>
            </a:r>
            <a:r>
              <a:rPr lang="el-GR" sz="2000" dirty="0">
                <a:solidFill>
                  <a:schemeClr val="tx1"/>
                </a:solidFill>
                <a:latin typeface="Aptos" panose="020B0004020202020204" pitchFamily="34" charset="0"/>
              </a:rPr>
              <a:t>).</a:t>
            </a:r>
          </a:p>
          <a:p>
            <a:pPr>
              <a:buFont typeface="Arial" panose="020B0604020202020204" pitchFamily="34" charset="0"/>
              <a:buChar char="•"/>
            </a:pPr>
            <a:endParaRPr lang="el-GR" sz="2000" dirty="0">
              <a:solidFill>
                <a:schemeClr val="tx1"/>
              </a:solidFill>
              <a:latin typeface="Aptos" panose="020B0004020202020204" pitchFamily="34" charset="0"/>
            </a:endParaRPr>
          </a:p>
          <a:p>
            <a:pPr>
              <a:buFont typeface="Arial" panose="020B0604020202020204" pitchFamily="34" charset="0"/>
              <a:buChar char="•"/>
            </a:pPr>
            <a:r>
              <a:rPr lang="el-GR" sz="2000" i="1" u="sng" dirty="0">
                <a:solidFill>
                  <a:schemeClr val="tx1"/>
                </a:solidFill>
                <a:latin typeface="Aptos" panose="020B0004020202020204" pitchFamily="34" charset="0"/>
              </a:rPr>
              <a:t>Επαγγελματικές θεραπείες</a:t>
            </a:r>
            <a:r>
              <a:rPr lang="en-GB" sz="2000" i="1" u="sng" dirty="0">
                <a:solidFill>
                  <a:schemeClr val="tx1"/>
                </a:solidFill>
                <a:latin typeface="Aptos" panose="020B0004020202020204" pitchFamily="34" charset="0"/>
              </a:rPr>
              <a:t> </a:t>
            </a:r>
            <a:r>
              <a:rPr lang="en-GB" sz="2000" dirty="0">
                <a:solidFill>
                  <a:schemeClr val="tx1"/>
                </a:solidFill>
                <a:latin typeface="Aptos" panose="020B0004020202020204" pitchFamily="34" charset="0"/>
              </a:rPr>
              <a:t>:</a:t>
            </a:r>
            <a:r>
              <a:rPr lang="el-GR" sz="2000" dirty="0">
                <a:solidFill>
                  <a:schemeClr val="tx1"/>
                </a:solidFill>
                <a:latin typeface="Aptos" panose="020B0004020202020204" pitchFamily="34" charset="0"/>
              </a:rPr>
              <a:t> γίνονται σε ιατρεία ή δερματολογικά κέντρα, φωτοθεραπεία με έκθεση του δέρματος σε ελεγχόμενους χρόνους σε φυσικό ηλιακό φως ή χρήση υπεριώδους ακτινοβολίας Α (UVA) και στενού φάσματος UVB, είτε μόνες τους είτε σε συνδυασμό με φάρμακα.</a:t>
            </a:r>
          </a:p>
        </p:txBody>
      </p:sp>
    </p:spTree>
    <p:extLst>
      <p:ext uri="{BB962C8B-B14F-4D97-AF65-F5344CB8AC3E}">
        <p14:creationId xmlns:p14="http://schemas.microsoft.com/office/powerpoint/2010/main" val="212854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5D76DBD-FB4D-A3E0-19B0-CD597777310B}"/>
              </a:ext>
            </a:extLst>
          </p:cNvPr>
          <p:cNvSpPr>
            <a:spLocks noGrp="1"/>
          </p:cNvSpPr>
          <p:nvPr>
            <p:ph type="title"/>
          </p:nvPr>
        </p:nvSpPr>
        <p:spPr>
          <a:xfrm>
            <a:off x="1640156" y="549295"/>
            <a:ext cx="8911687" cy="1280890"/>
          </a:xfrm>
        </p:spPr>
        <p:txBody>
          <a:bodyPr>
            <a:normAutofit/>
          </a:bodyPr>
          <a:lstStyle/>
          <a:p>
            <a:r>
              <a:rPr lang="el-GR" sz="4800" b="1" i="1" dirty="0">
                <a:solidFill>
                  <a:schemeClr val="accent1">
                    <a:lumMod val="50000"/>
                  </a:schemeClr>
                </a:solidFill>
              </a:rPr>
              <a:t>ΣΥΜΠΕΡΑΣΜΑΤΑ</a:t>
            </a:r>
          </a:p>
        </p:txBody>
      </p:sp>
      <p:sp>
        <p:nvSpPr>
          <p:cNvPr id="3" name="Θέση περιεχομένου 2">
            <a:extLst>
              <a:ext uri="{FF2B5EF4-FFF2-40B4-BE49-F238E27FC236}">
                <a16:creationId xmlns:a16="http://schemas.microsoft.com/office/drawing/2014/main" id="{CC9916EC-995F-097E-A250-9F8D17CC892B}"/>
              </a:ext>
            </a:extLst>
          </p:cNvPr>
          <p:cNvSpPr>
            <a:spLocks noGrp="1"/>
          </p:cNvSpPr>
          <p:nvPr>
            <p:ph idx="1"/>
          </p:nvPr>
        </p:nvSpPr>
        <p:spPr>
          <a:xfrm>
            <a:off x="1640156" y="1418704"/>
            <a:ext cx="10446549" cy="5331229"/>
          </a:xfrm>
        </p:spPr>
        <p:txBody>
          <a:bodyPr>
            <a:normAutofit/>
          </a:bodyPr>
          <a:lstStyle/>
          <a:p>
            <a:pPr marL="0" indent="0">
              <a:buNone/>
            </a:pPr>
            <a:r>
              <a:rPr lang="el-GR" sz="2000" i="0" dirty="0">
                <a:solidFill>
                  <a:srgbClr val="202124"/>
                </a:solidFill>
                <a:effectLst/>
                <a:latin typeface="Aptos" panose="020B0004020202020204" pitchFamily="34" charset="0"/>
              </a:rPr>
              <a:t>Η σύνδεση μυαλού-δέρματος υπογραμμίζει τη βαθιά επίδραση της ψυχολογικής μας κατάστασης στην υγεία του δέρματος. Αναγνωρίζοντας και αντιμετωπίζοντας την αλληλεπίδραση μεταξύ μυαλού και δέρματος, μπορούμε να ξεκλειδώσουμε νέες στρατηγικές για την προώθηση της υγείας του δέρματος και της συνολικής ευεξίας.</a:t>
            </a:r>
          </a:p>
          <a:p>
            <a:pPr marL="0" indent="0">
              <a:buNone/>
            </a:pPr>
            <a:r>
              <a:rPr lang="el-GR" sz="2000" i="0" dirty="0">
                <a:solidFill>
                  <a:srgbClr val="202124"/>
                </a:solidFill>
                <a:effectLst/>
                <a:latin typeface="Aptos" panose="020B0004020202020204" pitchFamily="34" charset="0"/>
              </a:rPr>
              <a:t> </a:t>
            </a:r>
          </a:p>
          <a:p>
            <a:pPr marL="0" indent="0">
              <a:buNone/>
            </a:pPr>
            <a:r>
              <a:rPr lang="el-GR" sz="2000" i="0" dirty="0">
                <a:solidFill>
                  <a:srgbClr val="202124"/>
                </a:solidFill>
                <a:effectLst/>
                <a:latin typeface="Aptos" panose="020B0004020202020204" pitchFamily="34" charset="0"/>
              </a:rPr>
              <a:t>Η καλλιέργεια της ανθεκτικότητας, η διαχείριση του στρες και η υιοθέτηση ολιστικών πρακτικών περιποίησης όχι μόνο ωφελούν το δέρμα αλλά συμβάλλουν επίσης σε μια πιο ισορροπημένη και γεμάτη ζωή.</a:t>
            </a:r>
          </a:p>
          <a:p>
            <a:pPr marL="0" indent="0">
              <a:buNone/>
            </a:pPr>
            <a:endParaRPr lang="el-GR" sz="2000" i="0" dirty="0">
              <a:solidFill>
                <a:srgbClr val="202124"/>
              </a:solidFill>
              <a:effectLst/>
              <a:latin typeface="Aptos" panose="020B0004020202020204" pitchFamily="34" charset="0"/>
            </a:endParaRPr>
          </a:p>
          <a:p>
            <a:pPr marL="0" indent="0">
              <a:buNone/>
            </a:pPr>
            <a:r>
              <a:rPr lang="el-GR" sz="2000" dirty="0">
                <a:latin typeface="Aptos" panose="020B0004020202020204" pitchFamily="34" charset="0"/>
              </a:rPr>
              <a:t>Η ψωρίαση, η ακμή και η ατοπική δερματίτιδα είναι μερικές από τις δερματικές παθήσεις που μπορεί να οδηγήσουν το άτομο σε αρνητικά συναισθήματα, όμως με τη σωστή συμβουλευτική από ειδικούς και από το οικογενειακό και φιλικό περιβάλλον θα μπορούσε να λάβει την κατάλληλη υποστήριξη.</a:t>
            </a:r>
          </a:p>
        </p:txBody>
      </p:sp>
    </p:spTree>
    <p:extLst>
      <p:ext uri="{BB962C8B-B14F-4D97-AF65-F5344CB8AC3E}">
        <p14:creationId xmlns:p14="http://schemas.microsoft.com/office/powerpoint/2010/main" val="23159545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48A22E9-CC3F-252D-CEED-1B3082E551E2}"/>
              </a:ext>
            </a:extLst>
          </p:cNvPr>
          <p:cNvSpPr>
            <a:spLocks noGrp="1"/>
          </p:cNvSpPr>
          <p:nvPr>
            <p:ph type="title"/>
          </p:nvPr>
        </p:nvSpPr>
        <p:spPr>
          <a:xfrm>
            <a:off x="1640156" y="532670"/>
            <a:ext cx="8911687" cy="1280890"/>
          </a:xfrm>
        </p:spPr>
        <p:txBody>
          <a:bodyPr/>
          <a:lstStyle/>
          <a:p>
            <a:r>
              <a:rPr lang="el-GR" sz="4800" b="1" i="1" dirty="0">
                <a:solidFill>
                  <a:schemeClr val="accent1">
                    <a:lumMod val="50000"/>
                  </a:schemeClr>
                </a:solidFill>
              </a:rPr>
              <a:t>ΒΙΒΛΙΟΓΡΑΦΙΑ</a:t>
            </a:r>
            <a:r>
              <a:rPr lang="el-GR" dirty="0"/>
              <a:t> </a:t>
            </a:r>
          </a:p>
        </p:txBody>
      </p:sp>
      <p:sp>
        <p:nvSpPr>
          <p:cNvPr id="3" name="Θέση περιεχομένου 2">
            <a:extLst>
              <a:ext uri="{FF2B5EF4-FFF2-40B4-BE49-F238E27FC236}">
                <a16:creationId xmlns:a16="http://schemas.microsoft.com/office/drawing/2014/main" id="{14F01F78-820E-5EAA-2BDA-5E4B51C3069E}"/>
              </a:ext>
            </a:extLst>
          </p:cNvPr>
          <p:cNvSpPr>
            <a:spLocks noGrp="1"/>
          </p:cNvSpPr>
          <p:nvPr>
            <p:ph idx="1"/>
          </p:nvPr>
        </p:nvSpPr>
        <p:spPr>
          <a:xfrm>
            <a:off x="1548716" y="1382245"/>
            <a:ext cx="10195762" cy="5259623"/>
          </a:xfrm>
        </p:spPr>
        <p:txBody>
          <a:bodyPr>
            <a:normAutofit fontScale="92500" lnSpcReduction="10000"/>
          </a:bodyPr>
          <a:lstStyle/>
          <a:p>
            <a:pPr>
              <a:buFont typeface="+mj-lt"/>
              <a:buAutoNum type="arabicPeriod"/>
            </a:pPr>
            <a:r>
              <a:rPr lang="en-GB" sz="1400" u="sng" dirty="0">
                <a:solidFill>
                  <a:schemeClr val="tx1"/>
                </a:solidFill>
                <a:latin typeface="Aptos" panose="020B0004020202020204" pitchFamily="34" charset="0"/>
                <a:hlinkClick r:id="rId2">
                  <a:extLst>
                    <a:ext uri="{A12FA001-AC4F-418D-AE19-62706E023703}">
                      <ahyp:hlinkClr xmlns:ahyp="http://schemas.microsoft.com/office/drawing/2018/hyperlinkcolor" val="tx"/>
                    </a:ext>
                  </a:extLst>
                </a:hlinkClick>
              </a:rPr>
              <a:t>https://pubmed.ncbi.nlm.nih.gov/26025581/</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hlinkClick r:id="rId3">
                  <a:extLst>
                    <a:ext uri="{A12FA001-AC4F-418D-AE19-62706E023703}">
                      <ahyp:hlinkClr xmlns:ahyp="http://schemas.microsoft.com/office/drawing/2018/hyperlinkcolor" val="tx"/>
                    </a:ext>
                  </a:extLst>
                </a:hlinkClick>
              </a:rPr>
              <a:t>https://psoriasis.myderma.info/ti-einai-psoriasi</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rPr>
              <a:t>https://www.pharmacy295.gr/blog/article/auta-einai-ta-eidi-tis-psoriasis</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hlinkClick r:id="rId4">
                  <a:extLst>
                    <a:ext uri="{A12FA001-AC4F-418D-AE19-62706E023703}">
                      <ahyp:hlinkClr xmlns:ahyp="http://schemas.microsoft.com/office/drawing/2018/hyperlinkcolor" val="tx"/>
                    </a:ext>
                  </a:extLst>
                </a:hlinkClick>
              </a:rPr>
              <a:t>https://www.iaso.gr/medical-directory/details/medical/2024/10/24/psoriasi-symptomata-aitia-kai-therapeia?gad_source=1&amp;gclid=Cj0KCQiA4fi7BhC5ARIsAEV1YibCLrs0TrvN1h-cJ9f4r-Dzj3f-8G42vQ9QOvAeyn7YLl4zdIufJ0waAk5PEALw_wcB</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hlinkClick r:id="rId5">
                  <a:extLst>
                    <a:ext uri="{A12FA001-AC4F-418D-AE19-62706E023703}">
                      <ahyp:hlinkClr xmlns:ahyp="http://schemas.microsoft.com/office/drawing/2018/hyperlinkcolor" val="tx"/>
                    </a:ext>
                  </a:extLst>
                </a:hlinkClick>
              </a:rPr>
              <a:t>https://www.larocheposay.gr/akmh</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hlinkClick r:id="rId6">
                  <a:extLst>
                    <a:ext uri="{A12FA001-AC4F-418D-AE19-62706E023703}">
                      <ahyp:hlinkClr xmlns:ahyp="http://schemas.microsoft.com/office/drawing/2018/hyperlinkcolor" val="tx"/>
                    </a:ext>
                  </a:extLst>
                </a:hlinkClick>
              </a:rPr>
              <a:t>https://dermadvance.gr/akmi/?gad_source=1&amp;gclid=CjwKCAiAhP67BhAVEiwA2E_9gytktjHFYVmeIapiHczGuMKduk5eXOhr4ioOUGd6FExklFY9ZWp1bhoCvoYQAvD_BwE</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hlinkClick r:id="rId7">
                  <a:extLst>
                    <a:ext uri="{A12FA001-AC4F-418D-AE19-62706E023703}">
                      <ahyp:hlinkClr xmlns:ahyp="http://schemas.microsoft.com/office/drawing/2018/hyperlinkcolor" val="tx"/>
                    </a:ext>
                  </a:extLst>
                </a:hlinkClick>
              </a:rPr>
              <a:t>https://athenscitymed.gr/kliniki-dermatologia/therpaeia-akmhs</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hlinkClick r:id="rId8">
                  <a:extLst>
                    <a:ext uri="{A12FA001-AC4F-418D-AE19-62706E023703}">
                      <ahyp:hlinkClr xmlns:ahyp="http://schemas.microsoft.com/office/drawing/2018/hyperlinkcolor" val="tx"/>
                    </a:ext>
                  </a:extLst>
                </a:hlinkClick>
              </a:rPr>
              <a:t>https://www.larocheposay.gr/article/atopikh-dermatitida-mia-pathisi-ths-kshrhs-epidermidas</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rPr>
              <a:t>https://www.wecare.gr/thecareblog/%CE%BC%CE%B1%CE%B8%CE%B5-%CF%84%CE%B1-%CE%B1%CE%B9%CF%84%CE%B9%CE%B1-%CF%84%CE%B1-%CF%83%CF%85%CE%BC%CF%80%CF%84%CF%89%CE%BC%CE%B1%CF%84%CE%B1-%CE%BA%CE%B1%CE%B9-%CF%84%CE%B7%CE%BD-%CE%B1%CE%BD%CF%84%CE%B9%CE%BC%CE%B5%CF%84%CF%89%CF%80%CE%B9%CF%83%CE%B7-%CF%84%CE%B7%CF%83-%CE%B1%CF%84%CE%BF%CF%80%CE%B9%CE%BA%CE%B7%CF%83-%CE%B4%CE%B5%CF%81%CE%BC%CE%B1%CF%84%CE%B9%CF%84%CE%B9%CE%B4%CE%B1%CF%83.htm</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hlinkClick r:id="rId9">
                  <a:extLst>
                    <a:ext uri="{A12FA001-AC4F-418D-AE19-62706E023703}">
                      <ahyp:hlinkClr xmlns:ahyp="http://schemas.microsoft.com/office/drawing/2018/hyperlinkcolor" val="tx"/>
                    </a:ext>
                  </a:extLst>
                </a:hlinkClick>
              </a:rPr>
              <a:t>https://dermadvance.gr/atopiki-dermatitida-ekzema/</a:t>
            </a:r>
            <a:endParaRPr lang="el-GR" sz="1400" u="sng" dirty="0">
              <a:solidFill>
                <a:schemeClr val="tx1"/>
              </a:solidFill>
              <a:latin typeface="Aptos" panose="020B0004020202020204" pitchFamily="34" charset="0"/>
            </a:endParaRPr>
          </a:p>
          <a:p>
            <a:pPr>
              <a:buFont typeface="+mj-lt"/>
              <a:buAutoNum type="arabicPeriod"/>
            </a:pPr>
            <a:r>
              <a:rPr lang="en-GB" sz="1400" u="sng" dirty="0">
                <a:solidFill>
                  <a:schemeClr val="tx1"/>
                </a:solidFill>
                <a:latin typeface="Aptos" panose="020B0004020202020204" pitchFamily="34" charset="0"/>
              </a:rPr>
              <a:t>https://www.iconbeauty.gr/blog/nea/i-sundesi-mualou-dermatos-pos-i-psuxologa-epireazei-tin-ugia-tou-dermatos</a:t>
            </a:r>
            <a:endParaRPr lang="el-GR" sz="1400" u="sng" dirty="0">
              <a:solidFill>
                <a:schemeClr val="tx1"/>
              </a:solidFill>
              <a:latin typeface="Aptos" panose="020B0004020202020204" pitchFamily="34" charset="0"/>
            </a:endParaRPr>
          </a:p>
        </p:txBody>
      </p:sp>
    </p:spTree>
    <p:extLst>
      <p:ext uri="{BB962C8B-B14F-4D97-AF65-F5344CB8AC3E}">
        <p14:creationId xmlns:p14="http://schemas.microsoft.com/office/powerpoint/2010/main" val="2135277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79CD7B5-E9A3-674E-D0E3-DE39166D471F}"/>
              </a:ext>
            </a:extLst>
          </p:cNvPr>
          <p:cNvSpPr>
            <a:spLocks noGrp="1"/>
          </p:cNvSpPr>
          <p:nvPr>
            <p:ph type="title"/>
          </p:nvPr>
        </p:nvSpPr>
        <p:spPr/>
        <p:txBody>
          <a:bodyPr/>
          <a:lstStyle/>
          <a:p>
            <a:endParaRPr lang="el-GR" dirty="0"/>
          </a:p>
        </p:txBody>
      </p:sp>
      <p:sp>
        <p:nvSpPr>
          <p:cNvPr id="3" name="Θέση περιεχομένου 2">
            <a:extLst>
              <a:ext uri="{FF2B5EF4-FFF2-40B4-BE49-F238E27FC236}">
                <a16:creationId xmlns:a16="http://schemas.microsoft.com/office/drawing/2014/main" id="{E601B698-B0B4-ADB1-9130-179993C991BF}"/>
              </a:ext>
            </a:extLst>
          </p:cNvPr>
          <p:cNvSpPr>
            <a:spLocks noGrp="1"/>
          </p:cNvSpPr>
          <p:nvPr>
            <p:ph idx="1"/>
          </p:nvPr>
        </p:nvSpPr>
        <p:spPr>
          <a:xfrm>
            <a:off x="1413754" y="1033877"/>
            <a:ext cx="9364490" cy="4790246"/>
          </a:xfrm>
        </p:spPr>
        <p:txBody>
          <a:bodyPr>
            <a:normAutofit/>
          </a:bodyPr>
          <a:lstStyle/>
          <a:p>
            <a:pPr marL="0" indent="0" algn="ctr">
              <a:buNone/>
            </a:pPr>
            <a:r>
              <a:rPr lang="el-GR" sz="3200" dirty="0">
                <a:solidFill>
                  <a:schemeClr val="accent1">
                    <a:lumMod val="50000"/>
                  </a:schemeClr>
                </a:solidFill>
              </a:rPr>
              <a:t>ΣΑΣ ΕΥΧΑΡΙΣΤΩ ΓΙΑ ΤΗΝ ΠΡΟΣΟΧΗ ΣΑΣ!</a:t>
            </a:r>
          </a:p>
        </p:txBody>
      </p:sp>
      <p:pic>
        <p:nvPicPr>
          <p:cNvPr id="4" name="Εικόνα 3">
            <a:extLst>
              <a:ext uri="{FF2B5EF4-FFF2-40B4-BE49-F238E27FC236}">
                <a16:creationId xmlns:a16="http://schemas.microsoft.com/office/drawing/2014/main" id="{FC197793-F5AA-B5CF-F4D5-8423A89EA332}"/>
              </a:ext>
            </a:extLst>
          </p:cNvPr>
          <p:cNvPicPr>
            <a:picLocks noChangeAspect="1"/>
          </p:cNvPicPr>
          <p:nvPr/>
        </p:nvPicPr>
        <p:blipFill>
          <a:blip r:embed="rId2"/>
          <a:stretch>
            <a:fillRect/>
          </a:stretch>
        </p:blipFill>
        <p:spPr>
          <a:xfrm>
            <a:off x="4419454" y="1944066"/>
            <a:ext cx="3353091" cy="3353091"/>
          </a:xfrm>
          <a:prstGeom prst="rect">
            <a:avLst/>
          </a:prstGeom>
        </p:spPr>
      </p:pic>
      <p:sp>
        <p:nvSpPr>
          <p:cNvPr id="6" name="TextBox 5">
            <a:extLst>
              <a:ext uri="{FF2B5EF4-FFF2-40B4-BE49-F238E27FC236}">
                <a16:creationId xmlns:a16="http://schemas.microsoft.com/office/drawing/2014/main" id="{08CA3CCE-3ABD-7A79-75F5-6C7930E2B1F3}"/>
              </a:ext>
            </a:extLst>
          </p:cNvPr>
          <p:cNvSpPr txBox="1"/>
          <p:nvPr/>
        </p:nvSpPr>
        <p:spPr>
          <a:xfrm>
            <a:off x="4332907" y="5336223"/>
            <a:ext cx="6359237" cy="230832"/>
          </a:xfrm>
          <a:prstGeom prst="rect">
            <a:avLst/>
          </a:prstGeom>
          <a:noFill/>
        </p:spPr>
        <p:txBody>
          <a:bodyPr wrap="square">
            <a:spAutoFit/>
          </a:bodyPr>
          <a:lstStyle/>
          <a:p>
            <a:r>
              <a:rPr kumimoji="0" lang="el-GR" sz="900" b="0" i="1"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https://www.doctorhomecare.gr/sklirinsi-kata-plakas-aities-symptomata-therapeia</a:t>
            </a:r>
            <a:endParaRPr lang="el-GR" sz="900" dirty="0">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B53734BD-2A42-F852-D4F3-178FFBEA0B54}"/>
              </a:ext>
            </a:extLst>
          </p:cNvPr>
          <p:cNvSpPr txBox="1"/>
          <p:nvPr/>
        </p:nvSpPr>
        <p:spPr>
          <a:xfrm>
            <a:off x="3161605" y="5803646"/>
            <a:ext cx="6101542" cy="683264"/>
          </a:xfrm>
          <a:prstGeom prst="rect">
            <a:avLst/>
          </a:prstGeom>
          <a:noFill/>
        </p:spPr>
        <p:txBody>
          <a:bodyPr wrap="square">
            <a:spAutoFit/>
          </a:bodyPr>
          <a:lstStyle/>
          <a:p>
            <a:pPr marL="0" marR="0" lvl="0" indent="0" algn="ctr" defTabSz="914400" rtl="0" eaLnBrk="1" fontAlgn="auto" latinLnBrk="0" hangingPunct="1">
              <a:lnSpc>
                <a:spcPct val="80000"/>
              </a:lnSpc>
              <a:spcBef>
                <a:spcPts val="0"/>
              </a:spcBef>
              <a:spcAft>
                <a:spcPts val="0"/>
              </a:spcAft>
              <a:buClr>
                <a:srgbClr val="353535"/>
              </a:buClr>
              <a:buSzPct val="100000"/>
              <a:buFont typeface="Wingdings 3"/>
              <a:buNone/>
              <a:tabLst/>
              <a:defRPr/>
            </a:pPr>
            <a:r>
              <a:rPr kumimoji="0" lang="el-GR" sz="1200" b="0" i="0" u="none" strike="noStrike" kern="1200" cap="none" spc="0" normalizeH="0" baseline="0" noProof="0" dirty="0">
                <a:ln>
                  <a:noFill/>
                </a:ln>
                <a:solidFill>
                  <a:srgbClr val="000000"/>
                </a:solidFill>
                <a:effectLst/>
                <a:uLnTx/>
                <a:uFillTx/>
                <a:latin typeface="Arial" pitchFamily="34"/>
                <a:cs typeface="Arial" pitchFamily="34"/>
              </a:rPr>
              <a:t>ΤΜΗΜΑ ΦΑΡΜΑΚΕΥΤΙΚΗΣ</a:t>
            </a:r>
          </a:p>
          <a:p>
            <a:pPr marL="0" marR="0" lvl="0" indent="0" algn="ctr" defTabSz="914400" rtl="0" eaLnBrk="1" fontAlgn="auto" latinLnBrk="0" hangingPunct="1">
              <a:lnSpc>
                <a:spcPct val="80000"/>
              </a:lnSpc>
              <a:spcBef>
                <a:spcPts val="0"/>
              </a:spcBef>
              <a:spcAft>
                <a:spcPts val="0"/>
              </a:spcAft>
              <a:buClr>
                <a:srgbClr val="353535"/>
              </a:buClr>
              <a:buSzPct val="100000"/>
              <a:buFont typeface="Wingdings 3"/>
              <a:buNone/>
              <a:tabLst/>
              <a:defRPr/>
            </a:pPr>
            <a:r>
              <a:rPr kumimoji="0" lang="el-GR" sz="1200" b="0" i="0" u="none" strike="noStrike" kern="1200" cap="none" spc="0" normalizeH="0" baseline="0" noProof="0" dirty="0">
                <a:ln>
                  <a:noFill/>
                </a:ln>
                <a:solidFill>
                  <a:srgbClr val="000000"/>
                </a:solidFill>
                <a:effectLst/>
                <a:uLnTx/>
                <a:uFillTx/>
                <a:latin typeface="Arial" pitchFamily="34"/>
                <a:cs typeface="Arial" pitchFamily="34"/>
              </a:rPr>
              <a:t>ΕΘΝΙΚΟ ΚΑΙ ΚΑΠΟΔΙΣΤΡΙΑΚΟ ΠΑΝΕΠΙΣΤΗΜΙΟ ΑΘΗΝΩΝ</a:t>
            </a:r>
          </a:p>
          <a:p>
            <a:pPr marL="0" marR="0" lvl="0" indent="0" algn="ctr" defTabSz="914400" rtl="0" eaLnBrk="1" fontAlgn="auto" latinLnBrk="0" hangingPunct="1">
              <a:lnSpc>
                <a:spcPct val="80000"/>
              </a:lnSpc>
              <a:spcBef>
                <a:spcPts val="0"/>
              </a:spcBef>
              <a:spcAft>
                <a:spcPts val="0"/>
              </a:spcAft>
              <a:buClr>
                <a:srgbClr val="353535"/>
              </a:buClr>
              <a:buSzPct val="100000"/>
              <a:buFont typeface="Wingdings 3"/>
              <a:buNone/>
              <a:tabLst/>
              <a:defRPr/>
            </a:pPr>
            <a:endParaRPr kumimoji="0" lang="el-GR" sz="1200" b="0" i="0" u="none" strike="noStrike" kern="1200" cap="none" spc="0" normalizeH="0" baseline="0" noProof="0" dirty="0">
              <a:ln>
                <a:noFill/>
              </a:ln>
              <a:solidFill>
                <a:srgbClr val="000000"/>
              </a:solidFill>
              <a:effectLst/>
              <a:uLnTx/>
              <a:uFillTx/>
              <a:latin typeface="Arial" pitchFamily="34"/>
              <a:cs typeface="Arial" pitchFamily="34"/>
            </a:endParaRPr>
          </a:p>
          <a:p>
            <a:pPr marL="0" marR="0" lvl="0" indent="0" algn="ctr" defTabSz="914400" rtl="0" eaLnBrk="1" fontAlgn="auto" latinLnBrk="0" hangingPunct="1">
              <a:lnSpc>
                <a:spcPct val="80000"/>
              </a:lnSpc>
              <a:spcBef>
                <a:spcPts val="0"/>
              </a:spcBef>
              <a:spcAft>
                <a:spcPts val="0"/>
              </a:spcAft>
              <a:buClr>
                <a:srgbClr val="353535"/>
              </a:buClr>
              <a:buSzPct val="100000"/>
              <a:buFont typeface="Wingdings 3"/>
              <a:buNone/>
              <a:tabLst/>
              <a:defRPr/>
            </a:pPr>
            <a:r>
              <a:rPr kumimoji="0" lang="el-GR" sz="1200" b="0" i="0" u="none" strike="noStrike" kern="1200" cap="none" spc="0" normalizeH="0" baseline="0" noProof="0" dirty="0">
                <a:ln>
                  <a:noFill/>
                </a:ln>
                <a:solidFill>
                  <a:srgbClr val="000000"/>
                </a:solidFill>
                <a:effectLst/>
                <a:uLnTx/>
                <a:uFillTx/>
                <a:latin typeface="Arial" pitchFamily="34"/>
                <a:cs typeface="Arial" pitchFamily="34"/>
              </a:rPr>
              <a:t>ΑΘΗΝΑ 2025</a:t>
            </a:r>
            <a:endParaRPr kumimoji="0" lang="en-US" sz="1200" b="0" i="0" u="none" strike="noStrike" kern="1200" cap="none" spc="0" normalizeH="0" baseline="0" noProof="0" dirty="0">
              <a:ln>
                <a:noFill/>
              </a:ln>
              <a:solidFill>
                <a:srgbClr val="000000"/>
              </a:solidFill>
              <a:effectLst/>
              <a:uLnTx/>
              <a:uFillTx/>
              <a:latin typeface="Arial" pitchFamily="34"/>
              <a:cs typeface="Arial" pitchFamily="34"/>
            </a:endParaRPr>
          </a:p>
        </p:txBody>
      </p:sp>
    </p:spTree>
    <p:extLst>
      <p:ext uri="{BB962C8B-B14F-4D97-AF65-F5344CB8AC3E}">
        <p14:creationId xmlns:p14="http://schemas.microsoft.com/office/powerpoint/2010/main" val="1300121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34C97AA-B438-F02E-BBF1-E190A08CEAFA}"/>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358176FC-83CC-B392-5EE2-CB8ADEB79C68}"/>
              </a:ext>
            </a:extLst>
          </p:cNvPr>
          <p:cNvSpPr>
            <a:spLocks noGrp="1"/>
          </p:cNvSpPr>
          <p:nvPr>
            <p:ph idx="1"/>
          </p:nvPr>
        </p:nvSpPr>
        <p:spPr>
          <a:xfrm>
            <a:off x="1724689" y="624110"/>
            <a:ext cx="10220699" cy="4844678"/>
          </a:xfrm>
        </p:spPr>
        <p:txBody>
          <a:bodyPr>
            <a:noAutofit/>
          </a:bodyPr>
          <a:lstStyle/>
          <a:p>
            <a:r>
              <a:rPr lang="el-GR" sz="2400" dirty="0">
                <a:solidFill>
                  <a:schemeClr val="tx1"/>
                </a:solidFill>
                <a:latin typeface="Aptos" panose="020B0004020202020204" pitchFamily="34" charset="0"/>
              </a:rPr>
              <a:t>Η ψυχολογία και οι δερματικές ασθένειες συνδέονται με διάφορους τρόπους, καθώς το άγχος, η συναισθηματική ένταση και οι ψυχικές καταστάσεις μπορούν να επηρεάσουν την υγεία του δέρματος. </a:t>
            </a:r>
          </a:p>
          <a:p>
            <a:endParaRPr lang="el-GR" sz="2400" dirty="0">
              <a:solidFill>
                <a:schemeClr val="tx1"/>
              </a:solidFill>
              <a:latin typeface="Aptos" panose="020B0004020202020204" pitchFamily="34" charset="0"/>
            </a:endParaRPr>
          </a:p>
          <a:p>
            <a:r>
              <a:rPr lang="el-GR" sz="2400" dirty="0">
                <a:solidFill>
                  <a:schemeClr val="tx1"/>
                </a:solidFill>
                <a:latin typeface="Aptos" panose="020B0004020202020204" pitchFamily="34" charset="0"/>
              </a:rPr>
              <a:t>Αντίστροφα, οι δερματικές παθήσεις μπορούν να προκαλέσουν ή να εντείνουν ψυχολογικά προβλήματα.</a:t>
            </a:r>
          </a:p>
          <a:p>
            <a:endParaRPr lang="el-GR" sz="2400" dirty="0">
              <a:solidFill>
                <a:schemeClr val="tx1"/>
              </a:solidFill>
              <a:latin typeface="Aptos" panose="020B0004020202020204" pitchFamily="34" charset="0"/>
            </a:endParaRPr>
          </a:p>
          <a:p>
            <a:r>
              <a:rPr lang="el-GR" sz="2400" dirty="0">
                <a:solidFill>
                  <a:schemeClr val="tx1"/>
                </a:solidFill>
                <a:latin typeface="Aptos" panose="020B0004020202020204" pitchFamily="34" charset="0"/>
              </a:rPr>
              <a:t>Το άγχος μπορεί να επιδεινώσει ή να προκαλέσει δερματικά προβλήματα, καθώς το σώμα αντιδρά σε έντονα συναισθηματικά φορτία με την παραγωγή ορμονών όπως η </a:t>
            </a:r>
            <a:r>
              <a:rPr lang="el-GR" sz="2400" dirty="0" err="1">
                <a:solidFill>
                  <a:schemeClr val="tx1"/>
                </a:solidFill>
                <a:latin typeface="Aptos" panose="020B0004020202020204" pitchFamily="34" charset="0"/>
              </a:rPr>
              <a:t>κορτιζόλη</a:t>
            </a:r>
            <a:r>
              <a:rPr lang="el-GR" sz="2400" dirty="0">
                <a:solidFill>
                  <a:schemeClr val="tx1"/>
                </a:solidFill>
                <a:latin typeface="Aptos" panose="020B0004020202020204" pitchFamily="34" charset="0"/>
              </a:rPr>
              <a:t>. Η υπερβολική έκκριση αυτής της ορμόνης μπορεί να προκαλέσει φλεγμονές στο δέρμα.</a:t>
            </a:r>
          </a:p>
          <a:p>
            <a:r>
              <a:rPr lang="el-GR" sz="2400" dirty="0">
                <a:solidFill>
                  <a:schemeClr val="tx1"/>
                </a:solidFill>
                <a:latin typeface="Aptos" panose="020B0004020202020204" pitchFamily="34" charset="0"/>
              </a:rPr>
              <a:t>Υπάρχουν πολλές δερματικές αντιδράσεις που προκαλούνται ή εντείνονται από ψυχικές καταστάσεις, όπως η ψωρίαση, η ακμή και η ατοπική δερματίτιδα.</a:t>
            </a:r>
          </a:p>
        </p:txBody>
      </p:sp>
    </p:spTree>
    <p:extLst>
      <p:ext uri="{BB962C8B-B14F-4D97-AF65-F5344CB8AC3E}">
        <p14:creationId xmlns:p14="http://schemas.microsoft.com/office/powerpoint/2010/main" val="953613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B7F325E-DC0C-FBC3-3353-AC2B16AAEB65}"/>
              </a:ext>
            </a:extLst>
          </p:cNvPr>
          <p:cNvSpPr>
            <a:spLocks noGrp="1"/>
          </p:cNvSpPr>
          <p:nvPr>
            <p:ph type="title"/>
          </p:nvPr>
        </p:nvSpPr>
        <p:spPr>
          <a:xfrm>
            <a:off x="1761652" y="524356"/>
            <a:ext cx="8911687" cy="1280890"/>
          </a:xfrm>
        </p:spPr>
        <p:txBody>
          <a:bodyPr>
            <a:normAutofit/>
          </a:bodyPr>
          <a:lstStyle/>
          <a:p>
            <a:r>
              <a:rPr lang="el-GR" sz="4800" b="1" i="1" dirty="0">
                <a:solidFill>
                  <a:schemeClr val="accent1">
                    <a:lumMod val="50000"/>
                  </a:schemeClr>
                </a:solidFill>
              </a:rPr>
              <a:t>ΨΩΡΙΑΣΗ</a:t>
            </a:r>
          </a:p>
        </p:txBody>
      </p:sp>
      <p:sp>
        <p:nvSpPr>
          <p:cNvPr id="3" name="Θέση περιεχομένου 2">
            <a:extLst>
              <a:ext uri="{FF2B5EF4-FFF2-40B4-BE49-F238E27FC236}">
                <a16:creationId xmlns:a16="http://schemas.microsoft.com/office/drawing/2014/main" id="{1793F837-28FF-CAC4-F37E-B660B6A76EFA}"/>
              </a:ext>
            </a:extLst>
          </p:cNvPr>
          <p:cNvSpPr>
            <a:spLocks noGrp="1"/>
          </p:cNvSpPr>
          <p:nvPr>
            <p:ph idx="1"/>
          </p:nvPr>
        </p:nvSpPr>
        <p:spPr>
          <a:xfrm>
            <a:off x="1938989" y="1701337"/>
            <a:ext cx="9657265" cy="5098474"/>
          </a:xfrm>
        </p:spPr>
        <p:txBody>
          <a:bodyPr>
            <a:normAutofit/>
          </a:bodyPr>
          <a:lstStyle/>
          <a:p>
            <a:pPr>
              <a:buFont typeface="Wingdings" panose="05000000000000000000" pitchFamily="2" charset="2"/>
              <a:buChar char="Ø"/>
            </a:pPr>
            <a:r>
              <a:rPr lang="el-GR" sz="2400" b="1" u="sng" dirty="0">
                <a:solidFill>
                  <a:schemeClr val="tx1"/>
                </a:solidFill>
              </a:rPr>
              <a:t>ΟΡΙΣΜΟΣ</a:t>
            </a:r>
          </a:p>
          <a:p>
            <a:pPr marL="0" indent="0">
              <a:buNone/>
            </a:pPr>
            <a:r>
              <a:rPr lang="el-GR" sz="2000" b="0" i="0" dirty="0">
                <a:solidFill>
                  <a:schemeClr val="tx1"/>
                </a:solidFill>
                <a:effectLst/>
                <a:latin typeface="Aptos" panose="020B0004020202020204" pitchFamily="34" charset="0"/>
              </a:rPr>
              <a:t>Η ψωρίαση είναι μια χρόνια γενετική ασθένεια που προκαλείται από το ανοσοποιητικό σύστημα και εκδηλώνεται στο δέρμα ή στις αρθρώσεις ή και στα δύο. </a:t>
            </a:r>
          </a:p>
          <a:p>
            <a:pPr marL="0" indent="0">
              <a:buNone/>
            </a:pPr>
            <a:endParaRPr lang="el-GR" sz="2000" b="0" i="0" dirty="0">
              <a:solidFill>
                <a:schemeClr val="tx1"/>
              </a:solidFill>
              <a:effectLst/>
              <a:latin typeface="Aptos" panose="020B0004020202020204" pitchFamily="34" charset="0"/>
            </a:endParaRPr>
          </a:p>
          <a:p>
            <a:pPr marL="0" indent="0">
              <a:buNone/>
            </a:pPr>
            <a:r>
              <a:rPr lang="el-GR" sz="2000" dirty="0">
                <a:solidFill>
                  <a:schemeClr val="tx1"/>
                </a:solidFill>
                <a:latin typeface="Aptos" panose="020B0004020202020204" pitchFamily="34" charset="0"/>
              </a:rPr>
              <a:t>Π</a:t>
            </a:r>
            <a:r>
              <a:rPr lang="el-GR" sz="2000" b="0" i="0" dirty="0">
                <a:solidFill>
                  <a:schemeClr val="tx1"/>
                </a:solidFill>
                <a:effectLst/>
                <a:latin typeface="Aptos" panose="020B0004020202020204" pitchFamily="34" charset="0"/>
              </a:rPr>
              <a:t>ροκαλεί την ανάπτυξη υπερβολικών κυττάρων του δέρματος (κερατινοκύτταρα της επιδερμίδας), οδηγώντας στη δημιουργία φολιδωτών, κοκκινισμένων περιοχών, τις λεγόμενες ψωριασικές πλάκες, που αποβάλλονται από το σώμα μας με τη μορφή νιφάδων ή λεπιών και προκαλούν φαγούρα.</a:t>
            </a:r>
          </a:p>
          <a:p>
            <a:pPr marL="0" indent="0">
              <a:buNone/>
            </a:pPr>
            <a:endParaRPr lang="el-GR" sz="2000" b="0" i="0" dirty="0">
              <a:solidFill>
                <a:schemeClr val="tx1"/>
              </a:solidFill>
              <a:effectLst/>
              <a:latin typeface="Aptos" panose="020B0004020202020204" pitchFamily="34" charset="0"/>
            </a:endParaRPr>
          </a:p>
          <a:p>
            <a:pPr marL="0" indent="0">
              <a:buNone/>
            </a:pPr>
            <a:r>
              <a:rPr lang="el-GR" sz="2000" dirty="0">
                <a:solidFill>
                  <a:schemeClr val="tx1"/>
                </a:solidFill>
                <a:latin typeface="Aptos" panose="020B0004020202020204" pitchFamily="34" charset="0"/>
              </a:rPr>
              <a:t>Συγκεκριμένα, τα  κερατινοκύτταρα ανανεώνονται κάθε 4-6 ημέρες ενώ στο φυσιολογικό δέρμα τα κύτταρα ανανεώνονται κάθε 28-30 ημέρες.</a:t>
            </a:r>
          </a:p>
          <a:p>
            <a:pPr marL="0" indent="0">
              <a:buNone/>
            </a:pPr>
            <a:endParaRPr lang="el-GR" sz="2400" dirty="0">
              <a:solidFill>
                <a:schemeClr val="tx1"/>
              </a:solidFill>
              <a:latin typeface="Aptos" panose="020B0004020202020204" pitchFamily="34" charset="0"/>
            </a:endParaRPr>
          </a:p>
          <a:p>
            <a:pPr marL="0" indent="0">
              <a:buNone/>
            </a:pPr>
            <a:endParaRPr lang="el-GR" sz="2400" u="sng" dirty="0"/>
          </a:p>
        </p:txBody>
      </p:sp>
    </p:spTree>
    <p:extLst>
      <p:ext uri="{BB962C8B-B14F-4D97-AF65-F5344CB8AC3E}">
        <p14:creationId xmlns:p14="http://schemas.microsoft.com/office/powerpoint/2010/main" val="3117230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Ψωρίαση: Τι πρέπει να γνωρίζετε για την καλύτερη αντιμετώπισή της">
            <a:extLst>
              <a:ext uri="{FF2B5EF4-FFF2-40B4-BE49-F238E27FC236}">
                <a16:creationId xmlns:a16="http://schemas.microsoft.com/office/drawing/2014/main" id="{5812B55C-48B9-EF69-1126-02AE9F49B5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7827" y="337184"/>
            <a:ext cx="4896043" cy="2754024"/>
          </a:xfrm>
          <a:prstGeom prst="rect">
            <a:avLst/>
          </a:prstGeom>
          <a:noFill/>
          <a:extLst>
            <a:ext uri="{909E8E84-426E-40DD-AFC4-6F175D3DCCD1}">
              <a14:hiddenFill xmlns:a14="http://schemas.microsoft.com/office/drawing/2010/main">
                <a:solidFill>
                  <a:srgbClr val="FFFFFF"/>
                </a:solidFill>
              </a14:hiddenFill>
            </a:ext>
          </a:extLst>
        </p:spPr>
      </p:pic>
      <p:pic>
        <p:nvPicPr>
          <p:cNvPr id="2" name="Εικόνα 1">
            <a:extLst>
              <a:ext uri="{FF2B5EF4-FFF2-40B4-BE49-F238E27FC236}">
                <a16:creationId xmlns:a16="http://schemas.microsoft.com/office/drawing/2014/main" id="{04678B0B-1D8E-78DE-E69D-4F2FAB9BAF69}"/>
              </a:ext>
            </a:extLst>
          </p:cNvPr>
          <p:cNvPicPr>
            <a:picLocks noChangeAspect="1"/>
          </p:cNvPicPr>
          <p:nvPr/>
        </p:nvPicPr>
        <p:blipFill>
          <a:blip r:embed="rId3"/>
          <a:stretch>
            <a:fillRect/>
          </a:stretch>
        </p:blipFill>
        <p:spPr>
          <a:xfrm>
            <a:off x="7248698" y="3091208"/>
            <a:ext cx="4537884" cy="3398280"/>
          </a:xfrm>
          <a:prstGeom prst="rect">
            <a:avLst/>
          </a:prstGeom>
        </p:spPr>
      </p:pic>
      <p:sp>
        <p:nvSpPr>
          <p:cNvPr id="4" name="TextBox 3">
            <a:extLst>
              <a:ext uri="{FF2B5EF4-FFF2-40B4-BE49-F238E27FC236}">
                <a16:creationId xmlns:a16="http://schemas.microsoft.com/office/drawing/2014/main" id="{7DFF932C-15E7-9122-2820-211EA30C6221}"/>
              </a:ext>
            </a:extLst>
          </p:cNvPr>
          <p:cNvSpPr txBox="1"/>
          <p:nvPr/>
        </p:nvSpPr>
        <p:spPr>
          <a:xfrm>
            <a:off x="1716387" y="3067232"/>
            <a:ext cx="6101542" cy="230832"/>
          </a:xfrm>
          <a:prstGeom prst="rect">
            <a:avLst/>
          </a:prstGeom>
          <a:noFill/>
        </p:spPr>
        <p:txBody>
          <a:bodyPr wrap="square">
            <a:spAutoFit/>
          </a:bodyPr>
          <a:lstStyle/>
          <a:p>
            <a:pPr>
              <a:spcAft>
                <a:spcPts val="1000"/>
              </a:spcAft>
            </a:pPr>
            <a:r>
              <a:rPr lang="el-GR"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t>https://www.iatronet.gr/article/108012/psoriash-ti-prepei-na-gnorizete-gia-thn-kalyterh-antimetopish-ths</a:t>
            </a:r>
          </a:p>
        </p:txBody>
      </p:sp>
      <p:sp>
        <p:nvSpPr>
          <p:cNvPr id="6" name="TextBox 5">
            <a:extLst>
              <a:ext uri="{FF2B5EF4-FFF2-40B4-BE49-F238E27FC236}">
                <a16:creationId xmlns:a16="http://schemas.microsoft.com/office/drawing/2014/main" id="{7EFC61C6-F22C-B17D-1B43-CB8B298BF5DA}"/>
              </a:ext>
            </a:extLst>
          </p:cNvPr>
          <p:cNvSpPr txBox="1"/>
          <p:nvPr/>
        </p:nvSpPr>
        <p:spPr>
          <a:xfrm>
            <a:off x="7182196" y="6513464"/>
            <a:ext cx="5153892" cy="369332"/>
          </a:xfrm>
          <a:prstGeom prst="rect">
            <a:avLst/>
          </a:prstGeom>
          <a:noFill/>
        </p:spPr>
        <p:txBody>
          <a:bodyPr wrap="square">
            <a:spAutoFit/>
          </a:bodyPr>
          <a:lstStyle/>
          <a:p>
            <a:pPr>
              <a:spcAft>
                <a:spcPts val="1000"/>
              </a:spcAft>
            </a:pPr>
            <a:r>
              <a:rPr lang="el-GR"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t>https://kyriazi-tahou.gr/%CF%88%CF%89%CF%81%CE%AF%CE%B1%CF%83%CE%B7-%CF%83%CF%8E%CE%BC%CE%B1%CF%84%CE%BF%CF%82/</a:t>
            </a:r>
          </a:p>
        </p:txBody>
      </p:sp>
    </p:spTree>
    <p:extLst>
      <p:ext uri="{BB962C8B-B14F-4D97-AF65-F5344CB8AC3E}">
        <p14:creationId xmlns:p14="http://schemas.microsoft.com/office/powerpoint/2010/main" val="501741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B3FD719-7B60-7129-FA90-1F1567A1149C}"/>
              </a:ext>
            </a:extLst>
          </p:cNvPr>
          <p:cNvSpPr>
            <a:spLocks noGrp="1"/>
          </p:cNvSpPr>
          <p:nvPr>
            <p:ph type="title"/>
          </p:nvPr>
        </p:nvSpPr>
        <p:spPr/>
        <p:txBody>
          <a:bodyPr/>
          <a:lstStyle/>
          <a:p>
            <a:endParaRPr lang="el-GR" dirty="0"/>
          </a:p>
        </p:txBody>
      </p:sp>
      <p:sp>
        <p:nvSpPr>
          <p:cNvPr id="3" name="Θέση περιεχομένου 2">
            <a:extLst>
              <a:ext uri="{FF2B5EF4-FFF2-40B4-BE49-F238E27FC236}">
                <a16:creationId xmlns:a16="http://schemas.microsoft.com/office/drawing/2014/main" id="{7D7EF92C-0B6F-A20C-D78F-A6042852316C}"/>
              </a:ext>
            </a:extLst>
          </p:cNvPr>
          <p:cNvSpPr>
            <a:spLocks noGrp="1"/>
          </p:cNvSpPr>
          <p:nvPr>
            <p:ph idx="1"/>
          </p:nvPr>
        </p:nvSpPr>
        <p:spPr>
          <a:xfrm>
            <a:off x="1551709" y="210589"/>
            <a:ext cx="10523913" cy="6436821"/>
          </a:xfrm>
        </p:spPr>
        <p:txBody>
          <a:bodyPr>
            <a:normAutofit fontScale="70000" lnSpcReduction="20000"/>
          </a:bodyPr>
          <a:lstStyle/>
          <a:p>
            <a:pPr>
              <a:buFont typeface="Wingdings" panose="05000000000000000000" pitchFamily="2" charset="2"/>
              <a:buChar char="Ø"/>
            </a:pPr>
            <a:r>
              <a:rPr lang="el-GR" sz="3400" b="1" u="sng" dirty="0">
                <a:solidFill>
                  <a:schemeClr val="tx1"/>
                </a:solidFill>
              </a:rPr>
              <a:t>ΤΥΠΟΙ ΨΩΡΙΑΣΗΣ</a:t>
            </a:r>
            <a:endParaRPr lang="en-GB" sz="3400" b="1" u="sng" dirty="0">
              <a:solidFill>
                <a:schemeClr val="tx1"/>
              </a:solidFill>
            </a:endParaRPr>
          </a:p>
          <a:p>
            <a:pPr>
              <a:buFont typeface="Arial" panose="020B0604020202020204" pitchFamily="34" charset="0"/>
              <a:buChar char="•"/>
            </a:pPr>
            <a:r>
              <a:rPr lang="el-GR" sz="2700" i="1" u="sng" dirty="0">
                <a:solidFill>
                  <a:schemeClr val="tx1"/>
                </a:solidFill>
                <a:effectLst/>
                <a:latin typeface="Aptos" panose="020B0004020202020204" pitchFamily="34" charset="0"/>
              </a:rPr>
              <a:t>Ψωρίαση κατά πλάκας </a:t>
            </a:r>
            <a:r>
              <a:rPr lang="en-GB" sz="2700" i="0" dirty="0">
                <a:solidFill>
                  <a:schemeClr val="tx1"/>
                </a:solidFill>
                <a:effectLst/>
                <a:latin typeface="Aptos" panose="020B0004020202020204" pitchFamily="34" charset="0"/>
              </a:rPr>
              <a:t>: </a:t>
            </a:r>
            <a:r>
              <a:rPr lang="el-GR" sz="2700" i="0" dirty="0">
                <a:solidFill>
                  <a:schemeClr val="tx1"/>
                </a:solidFill>
                <a:effectLst/>
                <a:latin typeface="Aptos" panose="020B0004020202020204" pitchFamily="34" charset="0"/>
              </a:rPr>
              <a:t>η πιο κοινή μορφή, συνήθως στους αγκώνες, στα γόνατα, στο κάτω μέρος της πλάτης και στο τριχωτό της κεφαλής.</a:t>
            </a:r>
          </a:p>
          <a:p>
            <a:pPr>
              <a:buFont typeface="Arial" panose="020B0604020202020204" pitchFamily="34" charset="0"/>
              <a:buChar char="•"/>
            </a:pPr>
            <a:endParaRPr lang="en-GB" sz="2700" i="0" dirty="0">
              <a:solidFill>
                <a:schemeClr val="tx1"/>
              </a:solidFill>
              <a:effectLst/>
              <a:latin typeface="Aptos" panose="020B0004020202020204" pitchFamily="34" charset="0"/>
            </a:endParaRPr>
          </a:p>
          <a:p>
            <a:pPr>
              <a:buFont typeface="Arial" panose="020B0604020202020204" pitchFamily="34" charset="0"/>
              <a:buChar char="•"/>
            </a:pPr>
            <a:r>
              <a:rPr lang="el-GR" sz="2700" i="1" u="sng" dirty="0">
                <a:solidFill>
                  <a:schemeClr val="tx1"/>
                </a:solidFill>
                <a:effectLst/>
                <a:latin typeface="Aptos" panose="020B0004020202020204" pitchFamily="34" charset="0"/>
              </a:rPr>
              <a:t>Ψωρίαση νυχιών </a:t>
            </a:r>
            <a:r>
              <a:rPr lang="en-GB" sz="2700" i="0" dirty="0">
                <a:solidFill>
                  <a:schemeClr val="tx1"/>
                </a:solidFill>
                <a:effectLst/>
                <a:latin typeface="Aptos" panose="020B0004020202020204" pitchFamily="34" charset="0"/>
              </a:rPr>
              <a:t>:</a:t>
            </a:r>
            <a:r>
              <a:rPr lang="el-GR" sz="2700" i="0" dirty="0">
                <a:solidFill>
                  <a:schemeClr val="tx1"/>
                </a:solidFill>
                <a:effectLst/>
                <a:latin typeface="Aptos" panose="020B0004020202020204" pitchFamily="34" charset="0"/>
              </a:rPr>
              <a:t> </a:t>
            </a:r>
            <a:r>
              <a:rPr lang="el-GR" sz="2700" b="0" i="0" dirty="0">
                <a:solidFill>
                  <a:schemeClr val="tx1"/>
                </a:solidFill>
                <a:effectLst/>
                <a:latin typeface="Aptos" panose="020B0004020202020204" pitchFamily="34" charset="0"/>
              </a:rPr>
              <a:t>κοιλώματα, μη φυσιολογική ανάπτυξη των νυχιών, αποχρωματισμός.</a:t>
            </a:r>
          </a:p>
          <a:p>
            <a:pPr>
              <a:buFont typeface="Arial" panose="020B0604020202020204" pitchFamily="34" charset="0"/>
              <a:buChar char="•"/>
            </a:pPr>
            <a:endParaRPr lang="el-GR" sz="2700" i="0" dirty="0">
              <a:solidFill>
                <a:schemeClr val="tx1"/>
              </a:solidFill>
              <a:effectLst/>
              <a:latin typeface="Aptos" panose="020B0004020202020204" pitchFamily="34" charset="0"/>
            </a:endParaRPr>
          </a:p>
          <a:p>
            <a:pPr>
              <a:buFont typeface="Arial" panose="020B0604020202020204" pitchFamily="34" charset="0"/>
              <a:buChar char="•"/>
            </a:pPr>
            <a:r>
              <a:rPr lang="el-GR" sz="2700" i="1" u="sng" dirty="0">
                <a:solidFill>
                  <a:schemeClr val="tx1"/>
                </a:solidFill>
                <a:effectLst/>
                <a:latin typeface="Aptos" panose="020B0004020202020204" pitchFamily="34" charset="0"/>
              </a:rPr>
              <a:t>Εντερική ψωρίαση</a:t>
            </a:r>
            <a:r>
              <a:rPr lang="en-GB" sz="2700" i="1" u="sng" dirty="0">
                <a:solidFill>
                  <a:schemeClr val="tx1"/>
                </a:solidFill>
                <a:effectLst/>
                <a:latin typeface="Aptos" panose="020B0004020202020204" pitchFamily="34" charset="0"/>
              </a:rPr>
              <a:t> </a:t>
            </a:r>
            <a:r>
              <a:rPr lang="en-GB" sz="2700" i="0" dirty="0">
                <a:solidFill>
                  <a:schemeClr val="tx1"/>
                </a:solidFill>
                <a:effectLst/>
                <a:latin typeface="Aptos" panose="020B0004020202020204" pitchFamily="34" charset="0"/>
              </a:rPr>
              <a:t>:</a:t>
            </a:r>
            <a:r>
              <a:rPr lang="el-GR" sz="2700" i="0" dirty="0">
                <a:solidFill>
                  <a:schemeClr val="tx1"/>
                </a:solidFill>
                <a:effectLst/>
                <a:latin typeface="Aptos" panose="020B0004020202020204" pitchFamily="34" charset="0"/>
              </a:rPr>
              <a:t> κυρίως νεαρούς ενήλικες και παιδιά, συνήθως προκαλείται από μια βακτηριακή λοίμωξη όπως ο στρεπτόκοκκος, μικρές αλλοιώσεις στον κορμό, τα χέρια ή τα πόδια.</a:t>
            </a:r>
          </a:p>
          <a:p>
            <a:pPr>
              <a:buFont typeface="Arial" panose="020B0604020202020204" pitchFamily="34" charset="0"/>
              <a:buChar char="•"/>
            </a:pPr>
            <a:endParaRPr lang="el-GR" sz="2700" i="0" dirty="0">
              <a:solidFill>
                <a:schemeClr val="tx1"/>
              </a:solidFill>
              <a:effectLst/>
              <a:latin typeface="Aptos" panose="020B0004020202020204" pitchFamily="34" charset="0"/>
            </a:endParaRPr>
          </a:p>
          <a:p>
            <a:pPr>
              <a:buFont typeface="Arial" panose="020B0604020202020204" pitchFamily="34" charset="0"/>
              <a:buChar char="•"/>
            </a:pPr>
            <a:r>
              <a:rPr lang="el-GR" sz="2700" i="1" u="sng" dirty="0">
                <a:solidFill>
                  <a:schemeClr val="tx1"/>
                </a:solidFill>
                <a:effectLst/>
                <a:latin typeface="Aptos" panose="020B0004020202020204" pitchFamily="34" charset="0"/>
              </a:rPr>
              <a:t>Αντίστροφη ψωρίαση </a:t>
            </a:r>
            <a:r>
              <a:rPr lang="en-GB" sz="2700" i="0" dirty="0">
                <a:solidFill>
                  <a:schemeClr val="tx1"/>
                </a:solidFill>
                <a:effectLst/>
                <a:latin typeface="Aptos" panose="020B0004020202020204" pitchFamily="34" charset="0"/>
              </a:rPr>
              <a:t>:</a:t>
            </a:r>
            <a:r>
              <a:rPr lang="el-GR" sz="2700" i="0" dirty="0">
                <a:solidFill>
                  <a:schemeClr val="tx1"/>
                </a:solidFill>
                <a:effectLst/>
                <a:latin typeface="Aptos" panose="020B0004020202020204" pitchFamily="34" charset="0"/>
              </a:rPr>
              <a:t> δερματικές πτυχές της βουβωνικής χώρας, των γλουτών και του μαστού, προκαλεί λείες κηλίδες κόκκινου δέρματος.</a:t>
            </a:r>
          </a:p>
          <a:p>
            <a:pPr>
              <a:buFont typeface="Arial" panose="020B0604020202020204" pitchFamily="34" charset="0"/>
              <a:buChar char="•"/>
            </a:pPr>
            <a:endParaRPr lang="el-GR" sz="2700" i="0" dirty="0">
              <a:solidFill>
                <a:schemeClr val="tx1"/>
              </a:solidFill>
              <a:effectLst/>
              <a:latin typeface="Aptos" panose="020B0004020202020204" pitchFamily="34" charset="0"/>
            </a:endParaRPr>
          </a:p>
          <a:p>
            <a:pPr>
              <a:buFont typeface="Arial" panose="020B0604020202020204" pitchFamily="34" charset="0"/>
              <a:buChar char="•"/>
            </a:pPr>
            <a:r>
              <a:rPr lang="el-GR" sz="2700" i="1" u="sng" dirty="0">
                <a:solidFill>
                  <a:schemeClr val="tx1"/>
                </a:solidFill>
                <a:latin typeface="Aptos" panose="020B0004020202020204" pitchFamily="34" charset="0"/>
              </a:rPr>
              <a:t>Φλυκταινώδης ψωρίαση</a:t>
            </a:r>
            <a:r>
              <a:rPr lang="el-GR" sz="2700" u="sng" dirty="0">
                <a:solidFill>
                  <a:schemeClr val="tx1"/>
                </a:solidFill>
                <a:latin typeface="Aptos" panose="020B0004020202020204" pitchFamily="34" charset="0"/>
              </a:rPr>
              <a:t> </a:t>
            </a:r>
            <a:r>
              <a:rPr lang="en-GB" sz="2700" dirty="0">
                <a:solidFill>
                  <a:schemeClr val="tx1"/>
                </a:solidFill>
                <a:latin typeface="Aptos" panose="020B0004020202020204" pitchFamily="34" charset="0"/>
              </a:rPr>
              <a:t>:</a:t>
            </a:r>
            <a:r>
              <a:rPr lang="el-GR" sz="2700" dirty="0">
                <a:solidFill>
                  <a:schemeClr val="tx1"/>
                </a:solidFill>
                <a:latin typeface="Aptos" panose="020B0004020202020204" pitchFamily="34" charset="0"/>
              </a:rPr>
              <a:t> σπάνια μορφή, βλάβες γεμάτες πύον.</a:t>
            </a:r>
          </a:p>
          <a:p>
            <a:pPr>
              <a:buFont typeface="Arial" panose="020B0604020202020204" pitchFamily="34" charset="0"/>
              <a:buChar char="•"/>
            </a:pPr>
            <a:endParaRPr lang="el-GR" sz="2700" dirty="0">
              <a:solidFill>
                <a:schemeClr val="tx1"/>
              </a:solidFill>
              <a:latin typeface="Aptos" panose="020B0004020202020204" pitchFamily="34" charset="0"/>
            </a:endParaRPr>
          </a:p>
          <a:p>
            <a:pPr>
              <a:buFont typeface="Arial" panose="020B0604020202020204" pitchFamily="34" charset="0"/>
              <a:buChar char="•"/>
            </a:pPr>
            <a:r>
              <a:rPr lang="el-GR" sz="2700" i="1" u="sng" dirty="0" err="1">
                <a:solidFill>
                  <a:schemeClr val="tx1"/>
                </a:solidFill>
                <a:effectLst/>
                <a:latin typeface="Aptos" panose="020B0004020202020204" pitchFamily="34" charset="0"/>
              </a:rPr>
              <a:t>Ερυθροδερμική</a:t>
            </a:r>
            <a:r>
              <a:rPr lang="el-GR" sz="2700" i="1" u="sng" dirty="0">
                <a:solidFill>
                  <a:schemeClr val="tx1"/>
                </a:solidFill>
                <a:effectLst/>
                <a:latin typeface="Aptos" panose="020B0004020202020204" pitchFamily="34" charset="0"/>
              </a:rPr>
              <a:t> ψωρίαση</a:t>
            </a:r>
            <a:r>
              <a:rPr lang="en-GB" sz="2700" i="1" u="sng" dirty="0">
                <a:solidFill>
                  <a:schemeClr val="tx1"/>
                </a:solidFill>
                <a:effectLst/>
                <a:latin typeface="Aptos" panose="020B0004020202020204" pitchFamily="34" charset="0"/>
              </a:rPr>
              <a:t> </a:t>
            </a:r>
            <a:r>
              <a:rPr lang="en-GB" sz="2700" i="0" dirty="0">
                <a:solidFill>
                  <a:schemeClr val="tx1"/>
                </a:solidFill>
                <a:effectLst/>
                <a:latin typeface="Aptos" panose="020B0004020202020204" pitchFamily="34" charset="0"/>
              </a:rPr>
              <a:t>:</a:t>
            </a:r>
            <a:r>
              <a:rPr lang="el-GR" sz="2700" i="0" dirty="0">
                <a:solidFill>
                  <a:schemeClr val="tx1"/>
                </a:solidFill>
                <a:effectLst/>
                <a:latin typeface="Aptos" panose="020B0004020202020204" pitchFamily="34" charset="0"/>
              </a:rPr>
              <a:t> ο λιγότερο κοινός τύπος, μπορεί να καλύψει ολόκληρο το σώμα με ένα κόκκινο, ξεφλουδισμένο εξάνθημα.</a:t>
            </a:r>
          </a:p>
          <a:p>
            <a:pPr>
              <a:buFont typeface="Arial" panose="020B0604020202020204" pitchFamily="34" charset="0"/>
              <a:buChar char="•"/>
            </a:pPr>
            <a:endParaRPr lang="el-GR" sz="2700" i="0" dirty="0">
              <a:solidFill>
                <a:schemeClr val="tx1"/>
              </a:solidFill>
              <a:effectLst/>
              <a:latin typeface="Aptos" panose="020B0004020202020204" pitchFamily="34" charset="0"/>
            </a:endParaRPr>
          </a:p>
          <a:p>
            <a:pPr>
              <a:buFont typeface="Arial" panose="020B0604020202020204" pitchFamily="34" charset="0"/>
              <a:buChar char="•"/>
            </a:pPr>
            <a:r>
              <a:rPr lang="el-GR" sz="2700" i="1" u="sng" dirty="0" err="1">
                <a:solidFill>
                  <a:schemeClr val="tx1"/>
                </a:solidFill>
                <a:latin typeface="Aptos" panose="020B0004020202020204" pitchFamily="34" charset="0"/>
              </a:rPr>
              <a:t>Ψωριατική</a:t>
            </a:r>
            <a:r>
              <a:rPr lang="el-GR" sz="2700" i="1" u="sng" dirty="0">
                <a:solidFill>
                  <a:schemeClr val="tx1"/>
                </a:solidFill>
                <a:latin typeface="Aptos" panose="020B0004020202020204" pitchFamily="34" charset="0"/>
              </a:rPr>
              <a:t> αρθρίτιδα </a:t>
            </a:r>
            <a:r>
              <a:rPr lang="en-GB" sz="2700" dirty="0">
                <a:solidFill>
                  <a:schemeClr val="tx1"/>
                </a:solidFill>
                <a:latin typeface="Aptos" panose="020B0004020202020204" pitchFamily="34" charset="0"/>
              </a:rPr>
              <a:t>:</a:t>
            </a:r>
            <a:r>
              <a:rPr lang="el-GR" sz="2700" dirty="0">
                <a:solidFill>
                  <a:schemeClr val="tx1"/>
                </a:solidFill>
                <a:latin typeface="Aptos" panose="020B0004020202020204" pitchFamily="34" charset="0"/>
              </a:rPr>
              <a:t> δυσκαμψία και προοδευτική βλάβη των αρθρώσεων, πρησμένες, επώδυνες αρθρώσεις.</a:t>
            </a:r>
            <a:endParaRPr lang="el-GR" sz="2700" i="0" dirty="0">
              <a:solidFill>
                <a:schemeClr val="tx1"/>
              </a:solidFill>
              <a:effectLst/>
              <a:latin typeface="Aptos" panose="020B0004020202020204" pitchFamily="34" charset="0"/>
            </a:endParaRPr>
          </a:p>
          <a:p>
            <a:pPr>
              <a:buFont typeface="Arial" panose="020B0604020202020204" pitchFamily="34" charset="0"/>
              <a:buChar char="•"/>
            </a:pPr>
            <a:endParaRPr lang="el-GR" sz="2400" b="1" i="0" dirty="0">
              <a:solidFill>
                <a:srgbClr val="000000"/>
              </a:solidFill>
              <a:effectLst/>
              <a:latin typeface="Manrope"/>
            </a:endParaRPr>
          </a:p>
        </p:txBody>
      </p:sp>
    </p:spTree>
    <p:extLst>
      <p:ext uri="{BB962C8B-B14F-4D97-AF65-F5344CB8AC3E}">
        <p14:creationId xmlns:p14="http://schemas.microsoft.com/office/powerpoint/2010/main" val="546954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E4238F8-9AD0-F4C3-AD0D-10904A3A2708}"/>
              </a:ext>
            </a:extLst>
          </p:cNvPr>
          <p:cNvSpPr>
            <a:spLocks noGrp="1"/>
          </p:cNvSpPr>
          <p:nvPr>
            <p:ph type="title"/>
          </p:nvPr>
        </p:nvSpPr>
        <p:spPr/>
        <p:txBody>
          <a:bodyPr/>
          <a:lstStyle/>
          <a:p>
            <a:endParaRPr lang="el-GR" dirty="0"/>
          </a:p>
        </p:txBody>
      </p:sp>
      <p:sp>
        <p:nvSpPr>
          <p:cNvPr id="3" name="Θέση περιεχομένου 2">
            <a:extLst>
              <a:ext uri="{FF2B5EF4-FFF2-40B4-BE49-F238E27FC236}">
                <a16:creationId xmlns:a16="http://schemas.microsoft.com/office/drawing/2014/main" id="{DDCF268B-BDBF-0775-B130-784845ACAC0C}"/>
              </a:ext>
            </a:extLst>
          </p:cNvPr>
          <p:cNvSpPr>
            <a:spLocks noGrp="1"/>
          </p:cNvSpPr>
          <p:nvPr>
            <p:ph idx="1"/>
          </p:nvPr>
        </p:nvSpPr>
        <p:spPr>
          <a:xfrm>
            <a:off x="1683125" y="265969"/>
            <a:ext cx="10062758" cy="5904807"/>
          </a:xfrm>
        </p:spPr>
        <p:txBody>
          <a:bodyPr>
            <a:normAutofit/>
          </a:bodyPr>
          <a:lstStyle/>
          <a:p>
            <a:pPr>
              <a:buFont typeface="Wingdings" panose="05000000000000000000" pitchFamily="2" charset="2"/>
              <a:buChar char="Ø"/>
            </a:pPr>
            <a:r>
              <a:rPr lang="el-GR" sz="2400" b="1" u="sng" dirty="0">
                <a:solidFill>
                  <a:schemeClr val="tx1"/>
                </a:solidFill>
              </a:rPr>
              <a:t>ΣΥΜΠΤΩΜΑΤΑ </a:t>
            </a:r>
          </a:p>
          <a:p>
            <a:pPr marL="0" indent="0">
              <a:buNone/>
            </a:pPr>
            <a:endParaRPr lang="el-GR" sz="2400" b="0" i="0" dirty="0">
              <a:solidFill>
                <a:srgbClr val="363636"/>
              </a:solidFill>
              <a:effectLst/>
              <a:latin typeface="Aptos" panose="020B0004020202020204" pitchFamily="34" charset="0"/>
            </a:endParaRPr>
          </a:p>
          <a:p>
            <a:pPr marL="0" indent="0">
              <a:buNone/>
            </a:pPr>
            <a:r>
              <a:rPr lang="el-GR" sz="2000" b="0" i="0" dirty="0">
                <a:solidFill>
                  <a:schemeClr val="tx1"/>
                </a:solidFill>
                <a:effectLst/>
                <a:latin typeface="Aptos" panose="020B0004020202020204" pitchFamily="34" charset="0"/>
              </a:rPr>
              <a:t>Τα συμπτώματα της ψωρίασης μπορεί να διαφέρουν από άτομο σε άτομο και εξαρτώνται από το είδος της ψωρίασης που έχει κανείς. Μερικά </a:t>
            </a:r>
            <a:r>
              <a:rPr lang="el-GR" sz="2000" b="0" i="0" dirty="0" err="1">
                <a:solidFill>
                  <a:schemeClr val="tx1"/>
                </a:solidFill>
                <a:effectLst/>
                <a:latin typeface="Aptos" panose="020B0004020202020204" pitchFamily="34" charset="0"/>
              </a:rPr>
              <a:t>απ’αυτά</a:t>
            </a:r>
            <a:r>
              <a:rPr lang="el-GR" sz="2000" b="0" i="0" dirty="0">
                <a:solidFill>
                  <a:schemeClr val="tx1"/>
                </a:solidFill>
                <a:effectLst/>
                <a:latin typeface="Aptos" panose="020B0004020202020204" pitchFamily="34" charset="0"/>
              </a:rPr>
              <a:t> είναι τα εξής</a:t>
            </a:r>
            <a:r>
              <a:rPr lang="en-GB" sz="2000" b="0" i="0" dirty="0">
                <a:solidFill>
                  <a:schemeClr val="tx1"/>
                </a:solidFill>
                <a:effectLst/>
                <a:latin typeface="Aptos" panose="020B0004020202020204" pitchFamily="34" charset="0"/>
              </a:rPr>
              <a:t>:</a:t>
            </a:r>
            <a:endParaRPr lang="el-GR" sz="2000" b="0" i="0" dirty="0">
              <a:solidFill>
                <a:schemeClr val="tx1"/>
              </a:solidFill>
              <a:effectLst/>
              <a:latin typeface="Aptos" panose="020B0004020202020204" pitchFamily="34" charset="0"/>
            </a:endParaRPr>
          </a:p>
          <a:p>
            <a:pPr>
              <a:buFont typeface="Arial" panose="020B0604020202020204" pitchFamily="34" charset="0"/>
              <a:buChar char="•"/>
            </a:pPr>
            <a:r>
              <a:rPr lang="el-GR" sz="2000" dirty="0">
                <a:solidFill>
                  <a:schemeClr val="tx1"/>
                </a:solidFill>
                <a:latin typeface="Aptos" panose="020B0004020202020204" pitchFamily="34" charset="0"/>
              </a:rPr>
              <a:t>Πλάκες στο τριχωτό της κεφαλής ή στους αγκώνες.</a:t>
            </a:r>
          </a:p>
          <a:p>
            <a:pPr>
              <a:buFont typeface="Arial" panose="020B0604020202020204" pitchFamily="34" charset="0"/>
              <a:buChar char="•"/>
            </a:pPr>
            <a:r>
              <a:rPr lang="el-GR" sz="2000" dirty="0">
                <a:solidFill>
                  <a:schemeClr val="tx1"/>
                </a:solidFill>
                <a:latin typeface="Aptos" panose="020B0004020202020204" pitchFamily="34" charset="0"/>
              </a:rPr>
              <a:t>Κηλίδες που καλύπτουν το μεγαλύτερο μέρος του σώματος.</a:t>
            </a:r>
          </a:p>
          <a:p>
            <a:pPr>
              <a:buFont typeface="Arial" panose="020B0604020202020204" pitchFamily="34" charset="0"/>
              <a:buChar char="•"/>
            </a:pPr>
            <a:r>
              <a:rPr lang="el-GR" sz="2000" dirty="0">
                <a:solidFill>
                  <a:schemeClr val="tx1"/>
                </a:solidFill>
                <a:latin typeface="Aptos" panose="020B0004020202020204" pitchFamily="34" charset="0"/>
              </a:rPr>
              <a:t>Φλύκταινες σε παλάμες ή πέλματα.</a:t>
            </a:r>
          </a:p>
          <a:p>
            <a:pPr>
              <a:buFont typeface="Arial" panose="020B0604020202020204" pitchFamily="34" charset="0"/>
              <a:buChar char="•"/>
            </a:pPr>
            <a:r>
              <a:rPr lang="el-GR" sz="2000" dirty="0">
                <a:solidFill>
                  <a:schemeClr val="tx1"/>
                </a:solidFill>
                <a:latin typeface="Aptos" panose="020B0004020202020204" pitchFamily="34" charset="0"/>
              </a:rPr>
              <a:t>Κνησμός και ερυθρότητα.</a:t>
            </a:r>
            <a:endParaRPr lang="en-GB" sz="2000" dirty="0">
              <a:solidFill>
                <a:schemeClr val="tx1"/>
              </a:solidFill>
              <a:latin typeface="Aptos" panose="020B0004020202020204" pitchFamily="34" charset="0"/>
            </a:endParaRPr>
          </a:p>
          <a:p>
            <a:pPr marL="0" indent="0">
              <a:buNone/>
            </a:pPr>
            <a:endParaRPr lang="el-GR" sz="2400" b="1" u="sng" dirty="0"/>
          </a:p>
        </p:txBody>
      </p:sp>
      <p:pic>
        <p:nvPicPr>
          <p:cNvPr id="4" name="Εικόνα 3">
            <a:extLst>
              <a:ext uri="{FF2B5EF4-FFF2-40B4-BE49-F238E27FC236}">
                <a16:creationId xmlns:a16="http://schemas.microsoft.com/office/drawing/2014/main" id="{8DA606DA-E186-4F24-7D02-D62A66F44D68}"/>
              </a:ext>
            </a:extLst>
          </p:cNvPr>
          <p:cNvPicPr>
            <a:picLocks noChangeAspect="1"/>
          </p:cNvPicPr>
          <p:nvPr/>
        </p:nvPicPr>
        <p:blipFill>
          <a:blip r:embed="rId2"/>
          <a:stretch>
            <a:fillRect/>
          </a:stretch>
        </p:blipFill>
        <p:spPr>
          <a:xfrm>
            <a:off x="4058863" y="3875849"/>
            <a:ext cx="4074274" cy="2716182"/>
          </a:xfrm>
          <a:prstGeom prst="rect">
            <a:avLst/>
          </a:prstGeom>
        </p:spPr>
      </p:pic>
      <p:sp>
        <p:nvSpPr>
          <p:cNvPr id="6" name="TextBox 5">
            <a:extLst>
              <a:ext uri="{FF2B5EF4-FFF2-40B4-BE49-F238E27FC236}">
                <a16:creationId xmlns:a16="http://schemas.microsoft.com/office/drawing/2014/main" id="{36434278-E185-8DB8-156F-BBE8634AC79B}"/>
              </a:ext>
            </a:extLst>
          </p:cNvPr>
          <p:cNvSpPr txBox="1"/>
          <p:nvPr/>
        </p:nvSpPr>
        <p:spPr>
          <a:xfrm>
            <a:off x="3997997" y="6546889"/>
            <a:ext cx="6101542" cy="230832"/>
          </a:xfrm>
          <a:prstGeom prst="rect">
            <a:avLst/>
          </a:prstGeom>
          <a:noFill/>
        </p:spPr>
        <p:txBody>
          <a:bodyPr wrap="square">
            <a:spAutoFit/>
          </a:bodyPr>
          <a:lstStyle/>
          <a:p>
            <a:pPr>
              <a:spcAft>
                <a:spcPts val="1000"/>
              </a:spcAft>
            </a:pPr>
            <a:r>
              <a:rPr lang="el-GR"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t>https://www.healthstat.gr/meletes/26657/psoriasi-kai-diaxeirisi-tis-xronias-flegmonis</a:t>
            </a:r>
          </a:p>
        </p:txBody>
      </p:sp>
    </p:spTree>
    <p:extLst>
      <p:ext uri="{BB962C8B-B14F-4D97-AF65-F5344CB8AC3E}">
        <p14:creationId xmlns:p14="http://schemas.microsoft.com/office/powerpoint/2010/main" val="1148478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950BC6A-84C8-26B4-A492-6A8D70585554}"/>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DBB0D381-A87A-E31F-46A3-ED7257D0C594}"/>
              </a:ext>
            </a:extLst>
          </p:cNvPr>
          <p:cNvSpPr>
            <a:spLocks noGrp="1"/>
          </p:cNvSpPr>
          <p:nvPr>
            <p:ph idx="1"/>
          </p:nvPr>
        </p:nvSpPr>
        <p:spPr>
          <a:xfrm>
            <a:off x="1683123" y="421179"/>
            <a:ext cx="10303830" cy="6295505"/>
          </a:xfrm>
        </p:spPr>
        <p:txBody>
          <a:bodyPr>
            <a:normAutofit fontScale="40000" lnSpcReduction="20000"/>
          </a:bodyPr>
          <a:lstStyle/>
          <a:p>
            <a:pPr>
              <a:buFont typeface="Wingdings" panose="05000000000000000000" pitchFamily="2" charset="2"/>
              <a:buChar char="Ø"/>
            </a:pPr>
            <a:r>
              <a:rPr lang="el-GR" sz="6000" b="1" u="sng" dirty="0">
                <a:solidFill>
                  <a:schemeClr val="tx1"/>
                </a:solidFill>
              </a:rPr>
              <a:t>ΘΕΡΑΠΕΙΑ</a:t>
            </a:r>
          </a:p>
          <a:p>
            <a:pPr marL="0" indent="0">
              <a:buNone/>
            </a:pPr>
            <a:endParaRPr lang="el-GR" sz="5100" dirty="0">
              <a:solidFill>
                <a:schemeClr val="tx1"/>
              </a:solidFill>
              <a:latin typeface="Aptos" panose="020B0004020202020204" pitchFamily="34" charset="0"/>
            </a:endParaRPr>
          </a:p>
          <a:p>
            <a:pPr marL="0" indent="0">
              <a:buNone/>
            </a:pPr>
            <a:r>
              <a:rPr lang="el-GR" sz="5100" dirty="0">
                <a:solidFill>
                  <a:schemeClr val="tx1"/>
                </a:solidFill>
                <a:latin typeface="Aptos" panose="020B0004020202020204" pitchFamily="34" charset="0"/>
              </a:rPr>
              <a:t>Η θεραπεία μπορεί να στοχεύει στη φλεγμονή και στη μη φυσιολογική ανοσοαπόκριση, καθώς και στον επιδερμικό υπερπολλαπλασιασμό. Οι μορφές αυτής είναι οι εξής</a:t>
            </a:r>
            <a:r>
              <a:rPr lang="en-GB" sz="5100" dirty="0">
                <a:solidFill>
                  <a:schemeClr val="tx1"/>
                </a:solidFill>
                <a:latin typeface="Aptos" panose="020B0004020202020204" pitchFamily="34" charset="0"/>
              </a:rPr>
              <a:t>:</a:t>
            </a:r>
            <a:endParaRPr lang="el-GR" sz="5100" dirty="0">
              <a:solidFill>
                <a:schemeClr val="tx1"/>
              </a:solidFill>
              <a:latin typeface="Aptos" panose="020B0004020202020204" pitchFamily="34" charset="0"/>
            </a:endParaRPr>
          </a:p>
          <a:p>
            <a:pPr marL="0" indent="0">
              <a:buNone/>
            </a:pPr>
            <a:endParaRPr lang="el-GR" sz="5100" dirty="0">
              <a:solidFill>
                <a:schemeClr val="tx1"/>
              </a:solidFill>
              <a:latin typeface="Aptos" panose="020B0004020202020204" pitchFamily="34" charset="0"/>
            </a:endParaRPr>
          </a:p>
          <a:p>
            <a:pPr>
              <a:buFont typeface="Arial" panose="020B0604020202020204" pitchFamily="34" charset="0"/>
              <a:buChar char="•"/>
            </a:pPr>
            <a:r>
              <a:rPr lang="el-GR" sz="5100" i="1" u="sng" dirty="0">
                <a:solidFill>
                  <a:schemeClr val="tx1"/>
                </a:solidFill>
                <a:latin typeface="Aptos" panose="020B0004020202020204" pitchFamily="34" charset="0"/>
              </a:rPr>
              <a:t>Τοπικές θεραπείες </a:t>
            </a:r>
            <a:r>
              <a:rPr lang="en-GB" sz="5100" dirty="0">
                <a:solidFill>
                  <a:schemeClr val="tx1"/>
                </a:solidFill>
                <a:latin typeface="Aptos" panose="020B0004020202020204" pitchFamily="34" charset="0"/>
              </a:rPr>
              <a:t>:</a:t>
            </a:r>
            <a:r>
              <a:rPr lang="el-GR" sz="5100" dirty="0">
                <a:solidFill>
                  <a:schemeClr val="tx1"/>
                </a:solidFill>
                <a:latin typeface="Aptos" panose="020B0004020202020204" pitchFamily="34" charset="0"/>
              </a:rPr>
              <a:t> </a:t>
            </a:r>
            <a:r>
              <a:rPr lang="el-GR" sz="5100" dirty="0" err="1">
                <a:solidFill>
                  <a:schemeClr val="tx1"/>
                </a:solidFill>
                <a:latin typeface="Aptos" panose="020B0004020202020204" pitchFamily="34" charset="0"/>
              </a:rPr>
              <a:t>κορτικοστεροειδή</a:t>
            </a:r>
            <a:r>
              <a:rPr lang="el-GR" sz="5100" dirty="0">
                <a:solidFill>
                  <a:schemeClr val="tx1"/>
                </a:solidFill>
                <a:latin typeface="Aptos" panose="020B0004020202020204" pitchFamily="34" charset="0"/>
              </a:rPr>
              <a:t>, </a:t>
            </a:r>
            <a:r>
              <a:rPr lang="el-GR" sz="5100" dirty="0" err="1">
                <a:solidFill>
                  <a:schemeClr val="tx1"/>
                </a:solidFill>
                <a:latin typeface="Aptos" panose="020B0004020202020204" pitchFamily="34" charset="0"/>
              </a:rPr>
              <a:t>ρετινοειδή</a:t>
            </a:r>
            <a:r>
              <a:rPr lang="el-GR" sz="5100" dirty="0">
                <a:solidFill>
                  <a:schemeClr val="tx1"/>
                </a:solidFill>
                <a:latin typeface="Aptos" panose="020B0004020202020204" pitchFamily="34" charset="0"/>
              </a:rPr>
              <a:t> (π.χ. </a:t>
            </a:r>
            <a:r>
              <a:rPr lang="el-GR" sz="5100" dirty="0" err="1">
                <a:solidFill>
                  <a:schemeClr val="tx1"/>
                </a:solidFill>
                <a:latin typeface="Aptos" panose="020B0004020202020204" pitchFamily="34" charset="0"/>
              </a:rPr>
              <a:t>ταζαροτένη</a:t>
            </a:r>
            <a:r>
              <a:rPr lang="el-GR" sz="5100" dirty="0">
                <a:solidFill>
                  <a:schemeClr val="tx1"/>
                </a:solidFill>
                <a:latin typeface="Aptos" panose="020B0004020202020204" pitchFamily="34" charset="0"/>
              </a:rPr>
              <a:t>), παράγωγα βιταμίνης </a:t>
            </a:r>
            <a:r>
              <a:rPr lang="en-GB" sz="5100" dirty="0">
                <a:solidFill>
                  <a:schemeClr val="tx1"/>
                </a:solidFill>
                <a:latin typeface="Aptos" panose="020B0004020202020204" pitchFamily="34" charset="0"/>
              </a:rPr>
              <a:t>D</a:t>
            </a:r>
            <a:r>
              <a:rPr lang="el-GR" sz="5100" dirty="0">
                <a:solidFill>
                  <a:schemeClr val="tx1"/>
                </a:solidFill>
                <a:latin typeface="Aptos" panose="020B0004020202020204" pitchFamily="34" charset="0"/>
              </a:rPr>
              <a:t> (π.χ. </a:t>
            </a:r>
            <a:r>
              <a:rPr lang="el-GR" sz="5100" dirty="0" err="1">
                <a:solidFill>
                  <a:schemeClr val="tx1"/>
                </a:solidFill>
                <a:latin typeface="Aptos" panose="020B0004020202020204" pitchFamily="34" charset="0"/>
              </a:rPr>
              <a:t>καλσιποτριένη</a:t>
            </a:r>
            <a:r>
              <a:rPr lang="el-GR" sz="5100" dirty="0">
                <a:solidFill>
                  <a:schemeClr val="tx1"/>
                </a:solidFill>
                <a:latin typeface="Aptos" panose="020B0004020202020204" pitchFamily="34" charset="0"/>
              </a:rPr>
              <a:t>).</a:t>
            </a:r>
          </a:p>
          <a:p>
            <a:pPr>
              <a:buFont typeface="Arial" panose="020B0604020202020204" pitchFamily="34" charset="0"/>
              <a:buChar char="•"/>
            </a:pPr>
            <a:endParaRPr lang="el-GR" sz="5100" dirty="0">
              <a:solidFill>
                <a:schemeClr val="tx1"/>
              </a:solidFill>
              <a:latin typeface="Aptos" panose="020B0004020202020204" pitchFamily="34" charset="0"/>
            </a:endParaRPr>
          </a:p>
          <a:p>
            <a:pPr>
              <a:buFont typeface="Arial" panose="020B0604020202020204" pitchFamily="34" charset="0"/>
              <a:buChar char="•"/>
            </a:pPr>
            <a:r>
              <a:rPr lang="el-GR" sz="5100" i="1" u="sng" dirty="0">
                <a:solidFill>
                  <a:schemeClr val="tx1"/>
                </a:solidFill>
                <a:latin typeface="Aptos" panose="020B0004020202020204" pitchFamily="34" charset="0"/>
              </a:rPr>
              <a:t>Φωτοθεραπεία</a:t>
            </a:r>
            <a:r>
              <a:rPr lang="el-GR" sz="5100" dirty="0">
                <a:solidFill>
                  <a:schemeClr val="tx1"/>
                </a:solidFill>
                <a:latin typeface="Aptos" panose="020B0004020202020204" pitchFamily="34" charset="0"/>
              </a:rPr>
              <a:t> </a:t>
            </a:r>
            <a:r>
              <a:rPr lang="en-GB" sz="5100" dirty="0">
                <a:solidFill>
                  <a:schemeClr val="tx1"/>
                </a:solidFill>
                <a:latin typeface="Aptos" panose="020B0004020202020204" pitchFamily="34" charset="0"/>
              </a:rPr>
              <a:t>:</a:t>
            </a:r>
            <a:r>
              <a:rPr lang="el-GR" sz="5100" dirty="0">
                <a:solidFill>
                  <a:schemeClr val="tx1"/>
                </a:solidFill>
                <a:latin typeface="Aptos" panose="020B0004020202020204" pitchFamily="34" charset="0"/>
              </a:rPr>
              <a:t> χρήση UVB ή UVA φωτός για τη μείωση των συμπτωμάτων.</a:t>
            </a:r>
          </a:p>
          <a:p>
            <a:pPr>
              <a:buFont typeface="Arial" panose="020B0604020202020204" pitchFamily="34" charset="0"/>
              <a:buChar char="•"/>
            </a:pPr>
            <a:endParaRPr lang="el-GR" sz="5100" dirty="0">
              <a:solidFill>
                <a:schemeClr val="tx1"/>
              </a:solidFill>
              <a:latin typeface="Aptos" panose="020B0004020202020204" pitchFamily="34" charset="0"/>
            </a:endParaRPr>
          </a:p>
          <a:p>
            <a:pPr>
              <a:buFont typeface="Arial" panose="020B0604020202020204" pitchFamily="34" charset="0"/>
              <a:buChar char="•"/>
            </a:pPr>
            <a:r>
              <a:rPr lang="el-GR" sz="5100" i="1" u="sng" dirty="0">
                <a:solidFill>
                  <a:schemeClr val="tx1"/>
                </a:solidFill>
                <a:latin typeface="Aptos" panose="020B0004020202020204" pitchFamily="34" charset="0"/>
              </a:rPr>
              <a:t>Βιολογικοί παράγοντες</a:t>
            </a:r>
            <a:r>
              <a:rPr lang="el-GR" sz="5100" dirty="0">
                <a:solidFill>
                  <a:schemeClr val="tx1"/>
                </a:solidFill>
                <a:latin typeface="Aptos" panose="020B0004020202020204" pitchFamily="34" charset="0"/>
              </a:rPr>
              <a:t> </a:t>
            </a:r>
            <a:r>
              <a:rPr lang="en-GB" sz="5100" dirty="0">
                <a:solidFill>
                  <a:schemeClr val="tx1"/>
                </a:solidFill>
                <a:latin typeface="Aptos" panose="020B0004020202020204" pitchFamily="34" charset="0"/>
              </a:rPr>
              <a:t>:</a:t>
            </a:r>
            <a:r>
              <a:rPr lang="el-GR" sz="5100" dirty="0">
                <a:solidFill>
                  <a:schemeClr val="tx1"/>
                </a:solidFill>
                <a:latin typeface="Aptos" panose="020B0004020202020204" pitchFamily="34" charset="0"/>
              </a:rPr>
              <a:t> για μέτρια έως σοβαρή ψωρίαση, </a:t>
            </a:r>
            <a:r>
              <a:rPr lang="el-GR" sz="5100" dirty="0" err="1">
                <a:solidFill>
                  <a:schemeClr val="tx1"/>
                </a:solidFill>
                <a:latin typeface="Aptos" panose="020B0004020202020204" pitchFamily="34" charset="0"/>
              </a:rPr>
              <a:t>αλληλεπιδρούν</a:t>
            </a:r>
            <a:r>
              <a:rPr lang="el-GR" sz="5100" dirty="0">
                <a:solidFill>
                  <a:schemeClr val="tx1"/>
                </a:solidFill>
                <a:latin typeface="Aptos" panose="020B0004020202020204" pitchFamily="34" charset="0"/>
              </a:rPr>
              <a:t> με </a:t>
            </a:r>
            <a:r>
              <a:rPr lang="el-GR" sz="5100" dirty="0" err="1">
                <a:solidFill>
                  <a:schemeClr val="tx1"/>
                </a:solidFill>
                <a:latin typeface="Aptos" panose="020B0004020202020204" pitchFamily="34" charset="0"/>
              </a:rPr>
              <a:t>κυτταροκίνες</a:t>
            </a:r>
            <a:r>
              <a:rPr lang="el-GR" sz="5100" dirty="0">
                <a:solidFill>
                  <a:schemeClr val="tx1"/>
                </a:solidFill>
                <a:latin typeface="Aptos" panose="020B0004020202020204" pitchFamily="34" charset="0"/>
              </a:rPr>
              <a:t> που προκαλούν ή διαμεσολαβούν στη λειτουργία Τ-κυττάρων, όλοι ενέσιμοι (π.χ. </a:t>
            </a:r>
            <a:r>
              <a:rPr lang="el-GR" sz="5100" dirty="0" err="1">
                <a:solidFill>
                  <a:schemeClr val="tx1"/>
                </a:solidFill>
                <a:latin typeface="Aptos" panose="020B0004020202020204" pitchFamily="34" charset="0"/>
              </a:rPr>
              <a:t>ετανερσέπτη</a:t>
            </a:r>
            <a:r>
              <a:rPr lang="el-GR" sz="5100" dirty="0">
                <a:solidFill>
                  <a:schemeClr val="tx1"/>
                </a:solidFill>
                <a:latin typeface="Aptos" panose="020B0004020202020204" pitchFamily="34" charset="0"/>
              </a:rPr>
              <a:t>, </a:t>
            </a:r>
            <a:r>
              <a:rPr lang="el-GR" sz="5100" dirty="0" err="1">
                <a:solidFill>
                  <a:schemeClr val="tx1"/>
                </a:solidFill>
                <a:latin typeface="Aptos" panose="020B0004020202020204" pitchFamily="34" charset="0"/>
              </a:rPr>
              <a:t>αδαλιμουμάμπη</a:t>
            </a:r>
            <a:r>
              <a:rPr lang="el-GR" sz="5100" dirty="0">
                <a:solidFill>
                  <a:schemeClr val="tx1"/>
                </a:solidFill>
                <a:latin typeface="Aptos" panose="020B0004020202020204" pitchFamily="34" charset="0"/>
              </a:rPr>
              <a:t>, </a:t>
            </a:r>
            <a:r>
              <a:rPr lang="el-GR" sz="5100" dirty="0" err="1">
                <a:solidFill>
                  <a:schemeClr val="tx1"/>
                </a:solidFill>
                <a:latin typeface="Aptos" panose="020B0004020202020204" pitchFamily="34" charset="0"/>
              </a:rPr>
              <a:t>γκολιμουμάμπη</a:t>
            </a:r>
            <a:r>
              <a:rPr lang="el-GR" sz="5100" dirty="0">
                <a:solidFill>
                  <a:schemeClr val="tx1"/>
                </a:solidFill>
                <a:latin typeface="Aptos" panose="020B0004020202020204" pitchFamily="34" charset="0"/>
              </a:rPr>
              <a:t>, </a:t>
            </a:r>
            <a:r>
              <a:rPr lang="el-GR" sz="5100" dirty="0" err="1">
                <a:solidFill>
                  <a:schemeClr val="tx1"/>
                </a:solidFill>
                <a:latin typeface="Aptos" panose="020B0004020202020204" pitchFamily="34" charset="0"/>
              </a:rPr>
              <a:t>σεκουκινουμάμπη</a:t>
            </a:r>
            <a:r>
              <a:rPr lang="el-GR" sz="5100" dirty="0">
                <a:solidFill>
                  <a:schemeClr val="tx1"/>
                </a:solidFill>
                <a:latin typeface="Aptos" panose="020B0004020202020204" pitchFamily="34" charset="0"/>
              </a:rPr>
              <a:t> κ.λπ.).</a:t>
            </a:r>
          </a:p>
          <a:p>
            <a:pPr>
              <a:buFont typeface="Arial" panose="020B0604020202020204" pitchFamily="34" charset="0"/>
              <a:buChar char="•"/>
            </a:pPr>
            <a:endParaRPr lang="el-GR" sz="5100" dirty="0">
              <a:solidFill>
                <a:schemeClr val="tx1"/>
              </a:solidFill>
              <a:latin typeface="Aptos" panose="020B0004020202020204" pitchFamily="34" charset="0"/>
            </a:endParaRPr>
          </a:p>
          <a:p>
            <a:pPr>
              <a:buFont typeface="Arial" panose="020B0604020202020204" pitchFamily="34" charset="0"/>
              <a:buChar char="•"/>
            </a:pPr>
            <a:r>
              <a:rPr lang="el-GR" sz="5100" i="1" u="sng" dirty="0">
                <a:solidFill>
                  <a:schemeClr val="tx1"/>
                </a:solidFill>
                <a:latin typeface="Aptos" panose="020B0004020202020204" pitchFamily="34" charset="0"/>
              </a:rPr>
              <a:t>Συστηματική θεραπεία </a:t>
            </a:r>
            <a:r>
              <a:rPr lang="en-GB" sz="5100" dirty="0">
                <a:solidFill>
                  <a:schemeClr val="tx1"/>
                </a:solidFill>
                <a:latin typeface="Aptos" panose="020B0004020202020204" pitchFamily="34" charset="0"/>
              </a:rPr>
              <a:t>:</a:t>
            </a:r>
            <a:r>
              <a:rPr lang="el-GR" sz="5100" dirty="0">
                <a:solidFill>
                  <a:schemeClr val="tx1"/>
                </a:solidFill>
                <a:latin typeface="Aptos" panose="020B0004020202020204" pitchFamily="34" charset="0"/>
              </a:rPr>
              <a:t> για πιο σοβαρές καταστάσεις ψωρίασης, χρησιμοποιούνται φάρμακα που επηρεάζουν όλο το σώμα (π.χ. </a:t>
            </a:r>
            <a:r>
              <a:rPr lang="el-GR" sz="5100" dirty="0" err="1">
                <a:solidFill>
                  <a:schemeClr val="tx1"/>
                </a:solidFill>
                <a:latin typeface="Aptos" panose="020B0004020202020204" pitchFamily="34" charset="0"/>
              </a:rPr>
              <a:t>μεθοτρεξάτη</a:t>
            </a:r>
            <a:r>
              <a:rPr lang="el-GR" sz="5100" dirty="0">
                <a:solidFill>
                  <a:schemeClr val="tx1"/>
                </a:solidFill>
                <a:latin typeface="Aptos" panose="020B0004020202020204" pitchFamily="34" charset="0"/>
              </a:rPr>
              <a:t>).</a:t>
            </a:r>
          </a:p>
        </p:txBody>
      </p:sp>
    </p:spTree>
    <p:extLst>
      <p:ext uri="{BB962C8B-B14F-4D97-AF65-F5344CB8AC3E}">
        <p14:creationId xmlns:p14="http://schemas.microsoft.com/office/powerpoint/2010/main" val="2999483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BA51880-4FDB-1E3E-A8EA-837188091B3E}"/>
              </a:ext>
            </a:extLst>
          </p:cNvPr>
          <p:cNvSpPr>
            <a:spLocks noGrp="1"/>
          </p:cNvSpPr>
          <p:nvPr>
            <p:ph type="title"/>
          </p:nvPr>
        </p:nvSpPr>
        <p:spPr>
          <a:xfrm>
            <a:off x="1828155" y="532670"/>
            <a:ext cx="8911687" cy="1280890"/>
          </a:xfrm>
        </p:spPr>
        <p:txBody>
          <a:bodyPr>
            <a:normAutofit/>
          </a:bodyPr>
          <a:lstStyle/>
          <a:p>
            <a:r>
              <a:rPr lang="el-GR" sz="4800" b="1" i="1" dirty="0">
                <a:solidFill>
                  <a:schemeClr val="accent1">
                    <a:lumMod val="50000"/>
                  </a:schemeClr>
                </a:solidFill>
              </a:rPr>
              <a:t>ΑΚΜΗ</a:t>
            </a:r>
          </a:p>
        </p:txBody>
      </p:sp>
      <p:sp>
        <p:nvSpPr>
          <p:cNvPr id="3" name="Θέση περιεχομένου 2">
            <a:extLst>
              <a:ext uri="{FF2B5EF4-FFF2-40B4-BE49-F238E27FC236}">
                <a16:creationId xmlns:a16="http://schemas.microsoft.com/office/drawing/2014/main" id="{B3B017DB-97E1-79C3-09BE-D041D11D26A1}"/>
              </a:ext>
            </a:extLst>
          </p:cNvPr>
          <p:cNvSpPr>
            <a:spLocks noGrp="1"/>
          </p:cNvSpPr>
          <p:nvPr>
            <p:ph idx="1"/>
          </p:nvPr>
        </p:nvSpPr>
        <p:spPr>
          <a:xfrm>
            <a:off x="1890943" y="1540188"/>
            <a:ext cx="9755188" cy="4927113"/>
          </a:xfrm>
        </p:spPr>
        <p:txBody>
          <a:bodyPr>
            <a:normAutofit/>
          </a:bodyPr>
          <a:lstStyle/>
          <a:p>
            <a:pPr>
              <a:buFont typeface="Wingdings" panose="05000000000000000000" pitchFamily="2" charset="2"/>
              <a:buChar char="Ø"/>
            </a:pPr>
            <a:r>
              <a:rPr lang="el-GR" sz="2400" b="1" u="sng" dirty="0">
                <a:solidFill>
                  <a:schemeClr val="tx1"/>
                </a:solidFill>
              </a:rPr>
              <a:t>ΟΡΙΣΜΟΣ</a:t>
            </a:r>
          </a:p>
          <a:p>
            <a:pPr marL="0" indent="0">
              <a:buNone/>
            </a:pPr>
            <a:r>
              <a:rPr lang="el-GR" sz="2000" i="0" dirty="0">
                <a:solidFill>
                  <a:srgbClr val="1D1D1D"/>
                </a:solidFill>
                <a:effectLst/>
                <a:latin typeface="Aptos" panose="020B0004020202020204" pitchFamily="34" charset="0"/>
              </a:rPr>
              <a:t>Η ακμή, ή «κοινή ακμή» (</a:t>
            </a:r>
            <a:r>
              <a:rPr lang="el-GR" sz="2000" i="1" dirty="0" err="1">
                <a:solidFill>
                  <a:srgbClr val="1D1D1D"/>
                </a:solidFill>
                <a:effectLst/>
                <a:latin typeface="Aptos" panose="020B0004020202020204" pitchFamily="34" charset="0"/>
              </a:rPr>
              <a:t>acne</a:t>
            </a:r>
            <a:r>
              <a:rPr lang="el-GR" sz="2000" i="1" dirty="0">
                <a:solidFill>
                  <a:srgbClr val="1D1D1D"/>
                </a:solidFill>
                <a:effectLst/>
                <a:latin typeface="Aptos" panose="020B0004020202020204" pitchFamily="34" charset="0"/>
              </a:rPr>
              <a:t> </a:t>
            </a:r>
            <a:r>
              <a:rPr lang="el-GR" sz="2000" i="1" dirty="0" err="1">
                <a:solidFill>
                  <a:srgbClr val="1D1D1D"/>
                </a:solidFill>
                <a:effectLst/>
                <a:latin typeface="Aptos" panose="020B0004020202020204" pitchFamily="34" charset="0"/>
              </a:rPr>
              <a:t>vulgaris</a:t>
            </a:r>
            <a:r>
              <a:rPr lang="el-GR" sz="2000" i="0" dirty="0">
                <a:solidFill>
                  <a:srgbClr val="1D1D1D"/>
                </a:solidFill>
                <a:effectLst/>
                <a:latin typeface="Aptos" panose="020B0004020202020204" pitchFamily="34" charset="0"/>
              </a:rPr>
              <a:t>), είναι μια δερματική πάθηση που οφείλεται στην αυξημένη παραγωγή σμήγματος από τους σμηγματογόνους αδένες του δέρματος. </a:t>
            </a:r>
          </a:p>
          <a:p>
            <a:pPr marL="0" indent="0">
              <a:buNone/>
            </a:pPr>
            <a:endParaRPr lang="el-GR" sz="2000" i="0" dirty="0">
              <a:solidFill>
                <a:srgbClr val="1D1D1D"/>
              </a:solidFill>
              <a:effectLst/>
              <a:latin typeface="Aptos" panose="020B0004020202020204" pitchFamily="34" charset="0"/>
            </a:endParaRPr>
          </a:p>
          <a:p>
            <a:pPr marL="0" indent="0">
              <a:buNone/>
            </a:pPr>
            <a:r>
              <a:rPr lang="el-GR" sz="2000" i="0" dirty="0">
                <a:solidFill>
                  <a:srgbClr val="1D1D1D"/>
                </a:solidFill>
                <a:effectLst/>
                <a:latin typeface="Aptos" panose="020B0004020202020204" pitchFamily="34" charset="0"/>
              </a:rPr>
              <a:t>Νεκρά κύτταρα και σμήγμα συσσωρεύονται προκαλώντας τον φραγμό των πόρων.</a:t>
            </a:r>
          </a:p>
          <a:p>
            <a:pPr marL="0" indent="0">
              <a:buNone/>
            </a:pPr>
            <a:endParaRPr lang="el-GR" sz="2000" i="0" dirty="0">
              <a:solidFill>
                <a:srgbClr val="1D1D1D"/>
              </a:solidFill>
              <a:effectLst/>
              <a:latin typeface="Aptos" panose="020B0004020202020204" pitchFamily="34" charset="0"/>
            </a:endParaRPr>
          </a:p>
          <a:p>
            <a:pPr marL="0" indent="0">
              <a:buNone/>
            </a:pPr>
            <a:r>
              <a:rPr lang="el-GR" sz="2000" i="0" dirty="0">
                <a:solidFill>
                  <a:srgbClr val="1D1D1D"/>
                </a:solidFill>
                <a:effectLst/>
                <a:latin typeface="Aptos" panose="020B0004020202020204" pitchFamily="34" charset="0"/>
              </a:rPr>
              <a:t>Το σμήγμα χρησιμεύει ως θρεπτικό συστατικό για τον πολλαπλασιασμό του </a:t>
            </a:r>
            <a:r>
              <a:rPr lang="en-GB" sz="2000" i="0" dirty="0">
                <a:solidFill>
                  <a:srgbClr val="1D1D1D"/>
                </a:solidFill>
                <a:effectLst/>
                <a:latin typeface="Aptos" panose="020B0004020202020204" pitchFamily="34" charset="0"/>
              </a:rPr>
              <a:t>Propioniba</a:t>
            </a:r>
            <a:r>
              <a:rPr lang="en-GB" sz="2000" dirty="0">
                <a:solidFill>
                  <a:srgbClr val="1D1D1D"/>
                </a:solidFill>
                <a:latin typeface="Aptos" panose="020B0004020202020204" pitchFamily="34" charset="0"/>
              </a:rPr>
              <a:t>cterium acnes</a:t>
            </a:r>
            <a:r>
              <a:rPr lang="el-GR" sz="2000" dirty="0">
                <a:solidFill>
                  <a:srgbClr val="1D1D1D"/>
                </a:solidFill>
                <a:latin typeface="Aptos" panose="020B0004020202020204" pitchFamily="34" charset="0"/>
              </a:rPr>
              <a:t>, το οποίο μαζί με άλλους παράγοντες πυροδοτεί τη φλεγμονώδη απόκριση, που με τη σειρά της προκαλεί τον σχηματισμό φλύκταινας.</a:t>
            </a:r>
          </a:p>
          <a:p>
            <a:pPr marL="0" indent="0">
              <a:buNone/>
            </a:pPr>
            <a:endParaRPr lang="el-GR" sz="2000" i="0" dirty="0">
              <a:solidFill>
                <a:srgbClr val="1D1D1D"/>
              </a:solidFill>
              <a:effectLst/>
              <a:latin typeface="Aptos" panose="020B0004020202020204" pitchFamily="34" charset="0"/>
            </a:endParaRPr>
          </a:p>
          <a:p>
            <a:pPr marL="0" indent="0">
              <a:buNone/>
            </a:pPr>
            <a:r>
              <a:rPr lang="el-GR" sz="2000" dirty="0">
                <a:solidFill>
                  <a:srgbClr val="1D1D1D"/>
                </a:solidFill>
                <a:latin typeface="Aptos" panose="020B0004020202020204" pitchFamily="34" charset="0"/>
              </a:rPr>
              <a:t>Εμφανίζεται σε περίπου 85% των ατόμων ηλικίας 12 έως 24 ετών και συμπίπτει με την αύξηση των ανδρογόνων.</a:t>
            </a:r>
            <a:endParaRPr lang="el-GR" sz="2000" dirty="0">
              <a:latin typeface="Aptos" panose="020B0004020202020204" pitchFamily="34" charset="0"/>
            </a:endParaRPr>
          </a:p>
        </p:txBody>
      </p:sp>
    </p:spTree>
    <p:extLst>
      <p:ext uri="{BB962C8B-B14F-4D97-AF65-F5344CB8AC3E}">
        <p14:creationId xmlns:p14="http://schemas.microsoft.com/office/powerpoint/2010/main" val="942416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Εικόνα 2">
            <a:extLst>
              <a:ext uri="{FF2B5EF4-FFF2-40B4-BE49-F238E27FC236}">
                <a16:creationId xmlns:a16="http://schemas.microsoft.com/office/drawing/2014/main" id="{A674F7A9-33EE-F392-4996-E183E116B2B9}"/>
              </a:ext>
            </a:extLst>
          </p:cNvPr>
          <p:cNvPicPr>
            <a:picLocks noChangeAspect="1"/>
          </p:cNvPicPr>
          <p:nvPr/>
        </p:nvPicPr>
        <p:blipFill>
          <a:blip r:embed="rId2"/>
          <a:stretch>
            <a:fillRect/>
          </a:stretch>
        </p:blipFill>
        <p:spPr>
          <a:xfrm>
            <a:off x="1651808" y="240838"/>
            <a:ext cx="4782242" cy="3188162"/>
          </a:xfrm>
          <a:prstGeom prst="rect">
            <a:avLst/>
          </a:prstGeom>
        </p:spPr>
      </p:pic>
      <p:pic>
        <p:nvPicPr>
          <p:cNvPr id="4" name="Εικόνα 3">
            <a:extLst>
              <a:ext uri="{FF2B5EF4-FFF2-40B4-BE49-F238E27FC236}">
                <a16:creationId xmlns:a16="http://schemas.microsoft.com/office/drawing/2014/main" id="{72407706-8ABB-E5DA-6DE8-24ED3A02464E}"/>
              </a:ext>
            </a:extLst>
          </p:cNvPr>
          <p:cNvPicPr>
            <a:picLocks noChangeAspect="1"/>
          </p:cNvPicPr>
          <p:nvPr/>
        </p:nvPicPr>
        <p:blipFill>
          <a:blip r:embed="rId3"/>
          <a:stretch>
            <a:fillRect/>
          </a:stretch>
        </p:blipFill>
        <p:spPr>
          <a:xfrm>
            <a:off x="6921038" y="3429000"/>
            <a:ext cx="4671752" cy="3114501"/>
          </a:xfrm>
          <a:prstGeom prst="rect">
            <a:avLst/>
          </a:prstGeom>
        </p:spPr>
      </p:pic>
      <p:sp>
        <p:nvSpPr>
          <p:cNvPr id="6" name="TextBox 5">
            <a:extLst>
              <a:ext uri="{FF2B5EF4-FFF2-40B4-BE49-F238E27FC236}">
                <a16:creationId xmlns:a16="http://schemas.microsoft.com/office/drawing/2014/main" id="{3AFE01AC-7554-DC92-38E0-7C01CA62BEE3}"/>
              </a:ext>
            </a:extLst>
          </p:cNvPr>
          <p:cNvSpPr txBox="1"/>
          <p:nvPr/>
        </p:nvSpPr>
        <p:spPr>
          <a:xfrm>
            <a:off x="1562793" y="3429000"/>
            <a:ext cx="6101542" cy="230832"/>
          </a:xfrm>
          <a:prstGeom prst="rect">
            <a:avLst/>
          </a:prstGeom>
          <a:noFill/>
        </p:spPr>
        <p:txBody>
          <a:bodyPr wrap="square">
            <a:spAutoFit/>
          </a:bodyPr>
          <a:lstStyle/>
          <a:p>
            <a:pPr>
              <a:spcAft>
                <a:spcPts val="1000"/>
              </a:spcAft>
            </a:pPr>
            <a:r>
              <a:rPr lang="el-GR"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t>https://mavroudis.gr/therapia/akmi/</a:t>
            </a:r>
          </a:p>
        </p:txBody>
      </p:sp>
      <p:sp>
        <p:nvSpPr>
          <p:cNvPr id="8" name="TextBox 7">
            <a:extLst>
              <a:ext uri="{FF2B5EF4-FFF2-40B4-BE49-F238E27FC236}">
                <a16:creationId xmlns:a16="http://schemas.microsoft.com/office/drawing/2014/main" id="{4C6F14EC-051D-05D3-CAF2-93FBDAFAA771}"/>
              </a:ext>
            </a:extLst>
          </p:cNvPr>
          <p:cNvSpPr txBox="1"/>
          <p:nvPr/>
        </p:nvSpPr>
        <p:spPr>
          <a:xfrm>
            <a:off x="6858000" y="6543501"/>
            <a:ext cx="6101542" cy="230832"/>
          </a:xfrm>
          <a:prstGeom prst="rect">
            <a:avLst/>
          </a:prstGeom>
          <a:noFill/>
        </p:spPr>
        <p:txBody>
          <a:bodyPr wrap="square">
            <a:spAutoFit/>
          </a:bodyPr>
          <a:lstStyle/>
          <a:p>
            <a:pPr>
              <a:spcAft>
                <a:spcPts val="1000"/>
              </a:spcAft>
            </a:pPr>
            <a:r>
              <a:rPr lang="el-GR"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t>https://vchrysoheris.gr/akmi/</a:t>
            </a:r>
          </a:p>
        </p:txBody>
      </p:sp>
    </p:spTree>
    <p:extLst>
      <p:ext uri="{BB962C8B-B14F-4D97-AF65-F5344CB8AC3E}">
        <p14:creationId xmlns:p14="http://schemas.microsoft.com/office/powerpoint/2010/main" val="290161377"/>
      </p:ext>
    </p:extLst>
  </p:cSld>
  <p:clrMapOvr>
    <a:masterClrMapping/>
  </p:clrMapOvr>
</p:sld>
</file>

<file path=ppt/theme/theme1.xml><?xml version="1.0" encoding="utf-8"?>
<a:theme xmlns:a="http://schemas.openxmlformats.org/drawingml/2006/main" name="Θρόισμα">
  <a:themeElements>
    <a:clrScheme name="Διάμεσος">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Θρόισμα">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Θρόισμα">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TM02892315[[fn=Θρόισμα]]</Template>
  <TotalTime>2179</TotalTime>
  <Words>2043</Words>
  <Application>Microsoft Office PowerPoint</Application>
  <PresentationFormat>Ευρεία οθόνη</PresentationFormat>
  <Paragraphs>124</Paragraphs>
  <Slides>18</Slides>
  <Notes>0</Notes>
  <HiddenSlides>0</HiddenSlides>
  <MMClips>0</MMClips>
  <ScaleCrop>false</ScaleCrop>
  <HeadingPairs>
    <vt:vector size="6" baseType="variant">
      <vt:variant>
        <vt:lpstr>Γραμματοσειρές που χρησιμοποιούνται</vt:lpstr>
      </vt:variant>
      <vt:variant>
        <vt:i4>7</vt:i4>
      </vt:variant>
      <vt:variant>
        <vt:lpstr>Θέμα</vt:lpstr>
      </vt:variant>
      <vt:variant>
        <vt:i4>1</vt:i4>
      </vt:variant>
      <vt:variant>
        <vt:lpstr>Τίτλοι διαφανειών</vt:lpstr>
      </vt:variant>
      <vt:variant>
        <vt:i4>18</vt:i4>
      </vt:variant>
    </vt:vector>
  </HeadingPairs>
  <TitlesOfParts>
    <vt:vector size="26" baseType="lpstr">
      <vt:lpstr>Aptos</vt:lpstr>
      <vt:lpstr>Arial</vt:lpstr>
      <vt:lpstr>Calibri</vt:lpstr>
      <vt:lpstr>Century Gothic</vt:lpstr>
      <vt:lpstr>Manrope</vt:lpstr>
      <vt:lpstr>Wingdings</vt:lpstr>
      <vt:lpstr>Wingdings 3</vt:lpstr>
      <vt:lpstr>Θρόισμα</vt:lpstr>
      <vt:lpstr>ΟΙ ΨΥΧΙΚΕΣ ΑΣΘΕΝΕΙΕΣ ΚΑΙ ΨΩΡΙΑΣΗ, ΑΚΜΗ ΚΑΙ ΑΤΟΠΙΚΗ ΔΕΡΜΑΤΙΤΙΔΑ</vt:lpstr>
      <vt:lpstr>Παρουσίαση του PowerPoint</vt:lpstr>
      <vt:lpstr>ΨΩΡΙΑΣΗ</vt:lpstr>
      <vt:lpstr>Παρουσίαση του PowerPoint</vt:lpstr>
      <vt:lpstr>Παρουσίαση του PowerPoint</vt:lpstr>
      <vt:lpstr>Παρουσίαση του PowerPoint</vt:lpstr>
      <vt:lpstr>Παρουσίαση του PowerPoint</vt:lpstr>
      <vt:lpstr>ΑΚΜΗ</vt:lpstr>
      <vt:lpstr>Παρουσίαση του PowerPoint</vt:lpstr>
      <vt:lpstr>Παρουσίαση του PowerPoint</vt:lpstr>
      <vt:lpstr>Παρουσίαση του PowerPoint</vt:lpstr>
      <vt:lpstr>ΑΤΟΠΙΚΗ ΔΕΡΜΑΤΙΤΙΔΑ</vt:lpstr>
      <vt:lpstr>Παρουσίαση του PowerPoint</vt:lpstr>
      <vt:lpstr>Παρουσίαση του PowerPoint</vt:lpstr>
      <vt:lpstr>Παρουσίαση του PowerPoint</vt:lpstr>
      <vt:lpstr>ΣΥΜΠΕΡΑΣΜΑΤΑ</vt:lpstr>
      <vt:lpstr>ΒΙΒΛΙΟΓΡΑΦΙΑ </vt:lpstr>
      <vt:lpstr>Παρουσίαση του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Νάντια Κάρκα</dc:creator>
  <cp:lastModifiedBy>Νάντια Κάρκα</cp:lastModifiedBy>
  <cp:revision>2</cp:revision>
  <dcterms:created xsi:type="dcterms:W3CDTF">2025-01-08T19:34:13Z</dcterms:created>
  <dcterms:modified xsi:type="dcterms:W3CDTF">2025-01-10T07:54:03Z</dcterms:modified>
</cp:coreProperties>
</file>